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95" r:id="rId3"/>
    <p:sldMasterId id="2147484523" r:id="rId4"/>
  </p:sldMasterIdLst>
  <p:notesMasterIdLst>
    <p:notesMasterId r:id="rId66"/>
  </p:notesMasterIdLst>
  <p:handoutMasterIdLst>
    <p:handoutMasterId r:id="rId67"/>
  </p:handoutMasterIdLst>
  <p:sldIdLst>
    <p:sldId id="1534" r:id="rId5"/>
    <p:sldId id="1597" r:id="rId6"/>
    <p:sldId id="1551" r:id="rId7"/>
    <p:sldId id="1570" r:id="rId8"/>
    <p:sldId id="1579" r:id="rId9"/>
    <p:sldId id="1569" r:id="rId10"/>
    <p:sldId id="1571" r:id="rId11"/>
    <p:sldId id="1572" r:id="rId12"/>
    <p:sldId id="1573" r:id="rId13"/>
    <p:sldId id="1574" r:id="rId14"/>
    <p:sldId id="1557" r:id="rId15"/>
    <p:sldId id="1575" r:id="rId16"/>
    <p:sldId id="1576" r:id="rId17"/>
    <p:sldId id="1598" r:id="rId18"/>
    <p:sldId id="1577" r:id="rId19"/>
    <p:sldId id="1578" r:id="rId20"/>
    <p:sldId id="1581" r:id="rId21"/>
    <p:sldId id="1544" r:id="rId22"/>
    <p:sldId id="1599" r:id="rId23"/>
    <p:sldId id="1580" r:id="rId24"/>
    <p:sldId id="1582" r:id="rId25"/>
    <p:sldId id="1584" r:id="rId26"/>
    <p:sldId id="1585" r:id="rId27"/>
    <p:sldId id="1583" r:id="rId28"/>
    <p:sldId id="1586" r:id="rId29"/>
    <p:sldId id="1587" r:id="rId30"/>
    <p:sldId id="1590" r:id="rId31"/>
    <p:sldId id="1588" r:id="rId32"/>
    <p:sldId id="1591" r:id="rId33"/>
    <p:sldId id="1592" r:id="rId34"/>
    <p:sldId id="1593" r:id="rId35"/>
    <p:sldId id="1552" r:id="rId36"/>
    <p:sldId id="1594" r:id="rId37"/>
    <p:sldId id="1595" r:id="rId38"/>
    <p:sldId id="1600" r:id="rId39"/>
    <p:sldId id="1601" r:id="rId40"/>
    <p:sldId id="1602" r:id="rId41"/>
    <p:sldId id="1603" r:id="rId42"/>
    <p:sldId id="1606" r:id="rId43"/>
    <p:sldId id="1604" r:id="rId44"/>
    <p:sldId id="1605" r:id="rId45"/>
    <p:sldId id="1607" r:id="rId46"/>
    <p:sldId id="1608" r:id="rId47"/>
    <p:sldId id="1609" r:id="rId48"/>
    <p:sldId id="1610" r:id="rId49"/>
    <p:sldId id="1612" r:id="rId50"/>
    <p:sldId id="1617" r:id="rId51"/>
    <p:sldId id="1611" r:id="rId52"/>
    <p:sldId id="1618" r:id="rId53"/>
    <p:sldId id="1613" r:id="rId54"/>
    <p:sldId id="1615" r:id="rId55"/>
    <p:sldId id="1619" r:id="rId56"/>
    <p:sldId id="1620" r:id="rId57"/>
    <p:sldId id="1621" r:id="rId58"/>
    <p:sldId id="1622" r:id="rId59"/>
    <p:sldId id="1623" r:id="rId60"/>
    <p:sldId id="1624" r:id="rId61"/>
    <p:sldId id="1626" r:id="rId62"/>
    <p:sldId id="1627" r:id="rId63"/>
    <p:sldId id="1629" r:id="rId64"/>
    <p:sldId id="1628" r:id="rId6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00BCF2"/>
    <a:srgbClr val="0078D7"/>
    <a:srgbClr val="353535"/>
    <a:srgbClr val="525252"/>
    <a:srgbClr val="B4009E"/>
    <a:srgbClr val="000000"/>
    <a:srgbClr val="B4A0FF"/>
    <a:srgbClr val="00B294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57" autoAdjust="0"/>
    <p:restoredTop sz="92136" autoAdjust="0"/>
  </p:normalViewPr>
  <p:slideViewPr>
    <p:cSldViewPr>
      <p:cViewPr varScale="1">
        <p:scale>
          <a:sx n="100" d="100"/>
          <a:sy n="100" d="100"/>
        </p:scale>
        <p:origin x="36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howGuides="1">
      <p:cViewPr varScale="1">
        <p:scale>
          <a:sx n="63" d="100"/>
          <a:sy n="63" d="100"/>
        </p:scale>
        <p:origin x="3326" y="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8/2/19 4:23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8/2/19 4:22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6CB6AA9-3CC1-4465-AB79-459A497E7799}" type="datetime8">
              <a:rPr lang="en-US" smtClean="0"/>
              <a:t>8/2/19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3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8/2/19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976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8/2/19 4:23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94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8/2/19 4:23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74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8/2/19 4:23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60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8/2/19 4:23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732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8/2/19 4:23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093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6CB6AA9-3CC1-4465-AB79-459A497E7799}" type="datetime8">
              <a:rPr lang="en-US" smtClean="0"/>
              <a:t>8/2/19 4:23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302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4B2242-8247-E540-8C03-A459AAC55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47037" y="1287462"/>
            <a:ext cx="385699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4920" y="1363662"/>
            <a:ext cx="5209624" cy="440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599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73" y="1220592"/>
            <a:ext cx="5315009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891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B03C7-523F-4717-BDC2-BEA2047C1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294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541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agent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62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8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E23B9B-E43A-B842-AF5C-28C141534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163" y="1144588"/>
            <a:ext cx="9328150" cy="24352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9DBB909-944B-8047-92F2-2252C1B1B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163" y="3673475"/>
            <a:ext cx="9328150" cy="1689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485493-2CEC-6141-8C72-2FE2B4C5A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0225-6A6E-C645-A05B-E77CA1EB3630}" type="datetimeFigureOut">
              <a:rPr kumimoji="1" lang="ja-JP" altLang="en-US" smtClean="0"/>
              <a:t>2019/8/2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771FC7-9BC6-2B45-BDED-DACEAEDE9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FE16C8-91A6-444E-B138-DB50DBD0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4A74-42E2-5043-A3DB-DD66C9351C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69246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3BA263-CE2F-B34F-BA18-58E697BE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E5A885-D195-C747-9C04-2387BF99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80FD1C-CEA0-0A43-ADFE-7380302E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0225-6A6E-C645-A05B-E77CA1EB3630}" type="datetimeFigureOut">
              <a:rPr kumimoji="1" lang="ja-JP" altLang="en-US" smtClean="0"/>
              <a:t>2019/8/2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483952-0E6E-FC45-9AC1-98F13C1A3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2F6F7A-2F60-C34F-ABB5-FF5D91EF5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4A74-42E2-5043-A3DB-DD66C9351C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0361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73CB8E-30C7-E049-BAA0-DBC68888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13" y="1743075"/>
            <a:ext cx="10725150" cy="29098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7B53BD-F49B-704D-92FD-074D7B85A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313" y="4681538"/>
            <a:ext cx="10725150" cy="15287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0A28FB-1321-044D-968B-569749B97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0225-6A6E-C645-A05B-E77CA1EB3630}" type="datetimeFigureOut">
              <a:rPr kumimoji="1" lang="ja-JP" altLang="en-US" smtClean="0"/>
              <a:t>2019/8/2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52AD29-B572-7944-B3B6-44B3AD4CD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5A449B-CD37-424E-9E7F-6ED596472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4A74-42E2-5043-A3DB-DD66C9351C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6664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2156EC-D37D-0541-ABA3-4D045FE8E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49A997-5DD7-F341-A9D6-C254E7B25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663" y="1862138"/>
            <a:ext cx="5286375" cy="4437062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AA3FEDA-F5C6-4144-A33B-239612E9A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4438" y="1862138"/>
            <a:ext cx="5286375" cy="4437062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5B57466-542F-BB47-8097-608358FF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0225-6A6E-C645-A05B-E77CA1EB3630}" type="datetimeFigureOut">
              <a:rPr kumimoji="1" lang="ja-JP" altLang="en-US" smtClean="0"/>
              <a:t>2019/8/2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141DE07-970F-0944-94FF-2C529B7C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B155ED-98F0-DC4C-8AF6-FC65237C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4A74-42E2-5043-A3DB-DD66C9351C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39727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0D7EB6-FCBA-B743-A1B8-29D4DC646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373063"/>
            <a:ext cx="10725150" cy="1350962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7E3B86-298F-AD43-ACEF-00504817B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250" y="1714500"/>
            <a:ext cx="5260975" cy="8397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9753964-8659-0340-A980-8F3759F8A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" y="2554288"/>
            <a:ext cx="5260975" cy="3759200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785C074-D4B6-6E43-8848-CCE8974742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6025" y="1714500"/>
            <a:ext cx="5286375" cy="8397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F6CF858-73AC-C946-BF64-49D9016CF5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6025" y="2554288"/>
            <a:ext cx="5286375" cy="3759200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7704BAC-F3FD-244E-BF59-F6E0E68F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0225-6A6E-C645-A05B-E77CA1EB3630}" type="datetimeFigureOut">
              <a:rPr kumimoji="1" lang="ja-JP" altLang="en-US" smtClean="0"/>
              <a:t>2019/8/2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E376B09-A555-FA46-9CA4-428482AE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594BCB4-A9B4-1E40-AB47-BED8B749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4A74-42E2-5043-A3DB-DD66C9351C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21744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97C21D-565C-1A4E-9F2F-63A9572A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8B827AF-DD5C-7141-96F5-994197E4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0225-6A6E-C645-A05B-E77CA1EB3630}" type="datetimeFigureOut">
              <a:rPr kumimoji="1" lang="ja-JP" altLang="en-US" smtClean="0"/>
              <a:t>2019/8/2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E236466-D3B3-E344-BDD5-41078DF08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D900D1E-D491-C842-A9CE-1E44377AE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4A74-42E2-5043-A3DB-DD66C9351C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5728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07190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241D45-89C2-7647-979B-08027669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466725"/>
            <a:ext cx="4010025" cy="16319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D983D3-C393-284C-89D6-2E9A5DF18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6375" y="1006475"/>
            <a:ext cx="6296025" cy="49704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A1AEA3D-1900-9F41-A825-8F4FCD79A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250" y="2098675"/>
            <a:ext cx="4010025" cy="38877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E1AC1DF-3E0C-034D-B6B5-79FCB1B4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0225-6A6E-C645-A05B-E77CA1EB3630}" type="datetimeFigureOut">
              <a:rPr kumimoji="1" lang="ja-JP" altLang="en-US" smtClean="0"/>
              <a:t>2019/8/2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CAF394A-AD8E-B742-AACA-CC7AA3076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57F4B23-A990-6147-B8B6-D577F686E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4A74-42E2-5043-A3DB-DD66C9351C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40100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F2A3F5-E223-DD4D-A392-5159EE2D6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466725"/>
            <a:ext cx="4010025" cy="16319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A38AD58-319B-CD49-AFE5-5CC4E4FE0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6375" y="1006475"/>
            <a:ext cx="6296025" cy="49704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7DD1D69-CBDF-6445-B61C-432CD9092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250" y="2098675"/>
            <a:ext cx="4010025" cy="38877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4FF09A0-BB50-9F49-9497-6D2162AB6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0225-6A6E-C645-A05B-E77CA1EB3630}" type="datetimeFigureOut">
              <a:rPr kumimoji="1" lang="ja-JP" altLang="en-US" smtClean="0"/>
              <a:t>2019/8/2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B90595D-D08B-8A4F-8FEC-F4FEAEC8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2F72BD-975E-5244-A660-261C43B72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4A74-42E2-5043-A3DB-DD66C9351C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14530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806B33-2CA2-9248-A315-37476166D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5D7A0F-8D3C-3140-8F92-A63136B14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5C9EFC-25A5-C14B-AF7C-A0D88D09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0225-6A6E-C645-A05B-E77CA1EB3630}" type="datetimeFigureOut">
              <a:rPr kumimoji="1" lang="ja-JP" altLang="en-US" smtClean="0"/>
              <a:t>2019/8/2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F8E438-E626-0245-BA20-D2D9B7CB7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867C1B-D3A2-E540-AB19-3EA2874D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4A74-42E2-5043-A3DB-DD66C9351C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41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160F09B-1181-2A45-B695-5BEE026909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525" y="373063"/>
            <a:ext cx="2681288" cy="5926137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B6D8811-3DFE-BB46-935A-957F4F156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663" y="373063"/>
            <a:ext cx="7891462" cy="5926137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C8E8C04-E8D0-C94E-BA8D-58B42F93C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0225-6A6E-C645-A05B-E77CA1EB3630}" type="datetimeFigureOut">
              <a:rPr kumimoji="1" lang="ja-JP" altLang="en-US" smtClean="0"/>
              <a:t>2019/8/2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2EF63B-40C6-DD45-8938-8AFD62DCE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D90B05-8C14-E04E-8214-3B064179B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4A74-42E2-5043-A3DB-DD66C9351C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50813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088597-5399-BD48-8868-77E907E4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295743A-B805-A94D-A073-08E5F7430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0225-6A6E-C645-A05B-E77CA1EB3630}" type="datetimeFigureOut">
              <a:rPr kumimoji="1" lang="ja-JP" altLang="en-US" smtClean="0"/>
              <a:t>2019/8/2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390D287-96CB-C346-9C9F-62416BFC9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D3E4828-7136-2C48-B64C-D1E4771B1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14A74-42E2-5043-A3DB-DD66C9351C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69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3C771A-0942-4F24-BB8E-F55748018242}"/>
              </a:ext>
            </a:extLst>
          </p:cNvPr>
          <p:cNvSpPr/>
          <p:nvPr userDrawn="1"/>
        </p:nvSpPr>
        <p:spPr bwMode="auto">
          <a:xfrm>
            <a:off x="7360855" y="1360388"/>
            <a:ext cx="4191381" cy="419138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6975" y="2105281"/>
            <a:ext cx="2656730" cy="28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BFC24-6DDF-443B-9BA1-C270BB56F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1237" y="1363662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9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238D8-CC44-4A97-A202-7F6997151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63662"/>
            <a:ext cx="4201651" cy="4182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8646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08" r:id="rId7"/>
    <p:sldLayoutId id="2147484515" r:id="rId8"/>
    <p:sldLayoutId id="2147484516" r:id="rId9"/>
    <p:sldLayoutId id="2147484517" r:id="rId10"/>
    <p:sldLayoutId id="2147484518" r:id="rId11"/>
    <p:sldLayoutId id="2147484519" r:id="rId12"/>
    <p:sldLayoutId id="2147484510" r:id="rId13"/>
    <p:sldLayoutId id="2147484521" r:id="rId14"/>
    <p:sldLayoutId id="2147484522" r:id="rId15"/>
    <p:sldLayoutId id="2147484511" r:id="rId16"/>
    <p:sldLayoutId id="2147484513" r:id="rId17"/>
    <p:sldLayoutId id="2147484520" r:id="rId18"/>
    <p:sldLayoutId id="2147484514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8418A5C-3BA3-8B43-A410-8EEC3EAF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373063"/>
            <a:ext cx="10725150" cy="1350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2FBB57-CDA2-9247-8050-91C85FCF3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663" y="1862138"/>
            <a:ext cx="10725150" cy="443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C70C86-F88D-E648-BB67-7E481278A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663" y="648335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30225-6A6E-C645-A05B-E77CA1EB3630}" type="datetimeFigureOut">
              <a:rPr kumimoji="1" lang="ja-JP" altLang="en-US" smtClean="0"/>
              <a:t>2019/8/2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7A71DB5-7D64-A247-AAD9-58CDAB6EF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63" y="6483350"/>
            <a:ext cx="4197350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9326B9-0167-7145-8D92-CBE3ABA29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638" y="648335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14A74-42E2-5043-A3DB-DD66C9351C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20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28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4" r:id="rId11"/>
    <p:sldLayoutId id="214748453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z-cli-install-jp" TargetMode="External"/><Relationship Id="rId2" Type="http://schemas.openxmlformats.org/officeDocument/2006/relationships/hyperlink" Target="https://qiita.com/myyasuda/items/cb8e076f4dba5c41afbc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yoshioterada/k8s-Azure-Container-Service-AKS--on-Azure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github.com/yoshioterada/DEIS-k8s-ACS/blob/master/CreateAzureContainerRegistry.md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2125678"/>
            <a:ext cx="9143936" cy="1828786"/>
          </a:xfrm>
        </p:spPr>
        <p:txBody>
          <a:bodyPr/>
          <a:lstStyle/>
          <a:p>
            <a:r>
              <a:rPr lang="en-US" altLang="ja-JP" dirty="0">
                <a:solidFill>
                  <a:schemeClr val="tx1"/>
                </a:solidFill>
              </a:rPr>
              <a:t>Docker &amp; Kubernetes</a:t>
            </a:r>
            <a:br>
              <a:rPr lang="en-US" altLang="ja-JP" dirty="0">
                <a:solidFill>
                  <a:schemeClr val="tx1"/>
                </a:solidFill>
              </a:rPr>
            </a:br>
            <a:r>
              <a:rPr lang="ja-JP" altLang="en-US">
                <a:solidFill>
                  <a:schemeClr val="tx1"/>
                </a:solidFill>
              </a:rPr>
              <a:t>ハンズオン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72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740132"/>
            <a:ext cx="5638799" cy="1514261"/>
          </a:xfrm>
        </p:spPr>
        <p:txBody>
          <a:bodyPr/>
          <a:lstStyle/>
          <a:p>
            <a:r>
              <a:rPr lang="ja-JP" altLang="en-US" sz="4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今回実行する</a:t>
            </a:r>
            <a:br>
              <a:rPr lang="en-US" altLang="ja-JP" sz="4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</a:br>
            <a:r>
              <a:rPr lang="ja-JP" altLang="en-US" sz="4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環境のご選択</a:t>
            </a:r>
            <a:endParaRPr lang="en-US" sz="4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363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ECDC3C-8FE9-4DFE-B105-C8D63FC61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931" y="3040062"/>
            <a:ext cx="3753998" cy="35814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DA19AF-5D72-BD4D-8521-0975E5D18B9D}"/>
              </a:ext>
            </a:extLst>
          </p:cNvPr>
          <p:cNvSpPr txBox="1"/>
          <p:nvPr/>
        </p:nvSpPr>
        <p:spPr>
          <a:xfrm>
            <a:off x="808037" y="677862"/>
            <a:ext cx="11201400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kumimoji="1" lang="ja-JP" altLang="en-US" sz="4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自分のアカウントを利用し自分で進めたい方</a:t>
            </a:r>
            <a:endParaRPr kumimoji="1" lang="en-US" altLang="ja-JP" sz="4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kumimoji="1" lang="ja-JP" altLang="en-US" sz="4000">
                <a:solidFill>
                  <a:schemeClr val="bg1">
                    <a:lumMod val="60000"/>
                    <a:lumOff val="40000"/>
                  </a:schemeClr>
                </a:solidFill>
              </a:rPr>
              <a:t>チームを作りモブプロで実施したい方</a:t>
            </a:r>
            <a:endParaRPr kumimoji="1" lang="ja-JP" altLang="en-US" sz="4000" dirty="0" err="1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8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B9D31B-E500-524B-BA8D-9C08335D6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Azure Cloud Shell </a:t>
            </a:r>
            <a:r>
              <a:rPr kumimoji="1" lang="ja-JP" altLang="en-US"/>
              <a:t>をご利用ください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F4BA111-2F06-2D40-9F45-A183FD5D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" y="906462"/>
            <a:ext cx="10349952" cy="63246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D0AFB10-2168-934B-BC8E-5304A3C2B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37" y="1693862"/>
            <a:ext cx="3378200" cy="4318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454B111-4E72-3649-95BB-6281759528DF}"/>
              </a:ext>
            </a:extLst>
          </p:cNvPr>
          <p:cNvSpPr/>
          <p:nvPr/>
        </p:nvSpPr>
        <p:spPr bwMode="auto">
          <a:xfrm>
            <a:off x="5989637" y="1516062"/>
            <a:ext cx="990600" cy="762000"/>
          </a:xfrm>
          <a:prstGeom prst="rect">
            <a:avLst/>
          </a:prstGeom>
          <a:noFill/>
          <a:ln w="1270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23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ECDC3C-8FE9-4DFE-B105-C8D63FC61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931" y="3040062"/>
            <a:ext cx="3753998" cy="35814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DA19AF-5D72-BD4D-8521-0975E5D18B9D}"/>
              </a:ext>
            </a:extLst>
          </p:cNvPr>
          <p:cNvSpPr txBox="1"/>
          <p:nvPr/>
        </p:nvSpPr>
        <p:spPr>
          <a:xfrm>
            <a:off x="808037" y="677862"/>
            <a:ext cx="11201400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kumimoji="1" lang="ja-JP" altLang="en-US" sz="4000">
                <a:solidFill>
                  <a:schemeClr val="bg1">
                    <a:lumMod val="60000"/>
                    <a:lumOff val="40000"/>
                  </a:schemeClr>
                </a:solidFill>
              </a:rPr>
              <a:t>自分のアカウントを利用し自分で進めたい方</a:t>
            </a:r>
            <a:endParaRPr kumimoji="1" lang="en-US" altLang="ja-JP" sz="4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kumimoji="1" lang="ja-JP" altLang="en-US" sz="4000"/>
              <a:t>チームを作りモブプロで実施したい方</a:t>
            </a:r>
            <a:endParaRPr kumimoji="1" lang="ja-JP" altLang="en-US" sz="4000" dirty="0" err="1"/>
          </a:p>
        </p:txBody>
      </p:sp>
    </p:spTree>
    <p:extLst>
      <p:ext uri="{BB962C8B-B14F-4D97-AF65-F5344CB8AC3E}">
        <p14:creationId xmlns:p14="http://schemas.microsoft.com/office/powerpoint/2010/main" val="246991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AFC2346-38B6-B743-88CB-F186F73E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39" y="4815832"/>
            <a:ext cx="1219200" cy="12192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BB3D1D1-A900-AF42-93BF-232B88B13758}"/>
              </a:ext>
            </a:extLst>
          </p:cNvPr>
          <p:cNvSpPr txBox="1"/>
          <p:nvPr/>
        </p:nvSpPr>
        <p:spPr>
          <a:xfrm>
            <a:off x="704169" y="4030662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Docker 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インストール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E53C9B9-94E9-2C47-8349-F32E1B53B84C}"/>
              </a:ext>
            </a:extLst>
          </p:cNvPr>
          <p:cNvSpPr txBox="1"/>
          <p:nvPr/>
        </p:nvSpPr>
        <p:spPr>
          <a:xfrm>
            <a:off x="704169" y="302847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Java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のソース作成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8A9BD87-595E-784A-8A45-977D95FB28D9}"/>
              </a:ext>
            </a:extLst>
          </p:cNvPr>
          <p:cNvSpPr txBox="1"/>
          <p:nvPr/>
        </p:nvSpPr>
        <p:spPr>
          <a:xfrm>
            <a:off x="704169" y="3529571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az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 cli 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インストール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301E9F7-FB95-474D-8C7D-C18D4B12581E}"/>
              </a:ext>
            </a:extLst>
          </p:cNvPr>
          <p:cNvSpPr/>
          <p:nvPr/>
        </p:nvSpPr>
        <p:spPr>
          <a:xfrm>
            <a:off x="655637" y="1393438"/>
            <a:ext cx="2873357" cy="30944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458FB8F-494D-CC4C-98B3-D2B941F666CB}"/>
              </a:ext>
            </a:extLst>
          </p:cNvPr>
          <p:cNvSpPr txBox="1"/>
          <p:nvPr/>
        </p:nvSpPr>
        <p:spPr>
          <a:xfrm>
            <a:off x="655637" y="6316662"/>
            <a:ext cx="207985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踏み台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 Linux VM</a:t>
            </a: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50" name="タイトル 1">
            <a:extLst>
              <a:ext uri="{FF2B5EF4-FFF2-40B4-BE49-F238E27FC236}">
                <a16:creationId xmlns:a16="http://schemas.microsoft.com/office/drawing/2014/main" id="{5AA97AC4-8727-4943-8502-1651F0EAA67C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踏み台の</a:t>
            </a:r>
            <a:r>
              <a:rPr kumimoji="1" lang="en-US" altLang="ja-JP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 Linux VM </a:t>
            </a:r>
            <a:r>
              <a:rPr kumimoji="1" lang="ja-JP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をご作成ください</a:t>
            </a:r>
            <a:r>
              <a:rPr kumimoji="1" lang="en-US" altLang="ja-JP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 </a:t>
            </a:r>
            <a:endParaRPr kumimoji="1" lang="ja-JP" alt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 Light" panose="020F0302020204030204"/>
              <a:ea typeface="游ゴシック Light" panose="020B04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40888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7D9C42-17E1-A249-B5C6-31CCA0CF6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新しい</a:t>
            </a:r>
            <a:r>
              <a:rPr kumimoji="1" lang="en-US" altLang="ja-JP" dirty="0"/>
              <a:t> Linux VM (</a:t>
            </a:r>
            <a:r>
              <a:rPr kumimoji="1" lang="ja-JP" altLang="en-US"/>
              <a:t>踏み台</a:t>
            </a:r>
            <a:r>
              <a:rPr kumimoji="1" lang="en-US" altLang="ja-JP" dirty="0"/>
              <a:t>)</a:t>
            </a:r>
            <a:r>
              <a:rPr kumimoji="1" lang="ja-JP" altLang="en-US"/>
              <a:t> をお作りください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7A76F0A-512F-FA4B-BF3A-B3F74A6E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73" y="982662"/>
            <a:ext cx="9685528" cy="59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2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1C3497-EE84-1049-98BA-E9AC77C5E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394F44-2011-DD4F-9850-A7B0A7D41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09" y="0"/>
            <a:ext cx="1144625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8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FD30CD-5F2B-004C-9F2F-CB313055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Linux VM </a:t>
            </a:r>
            <a:r>
              <a:rPr kumimoji="1" lang="ja-JP" altLang="en-US"/>
              <a:t>インストール後すること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EDC3110-400C-6246-8331-CEB1CCDDA37F}"/>
              </a:ext>
            </a:extLst>
          </p:cNvPr>
          <p:cNvSpPr txBox="1"/>
          <p:nvPr/>
        </p:nvSpPr>
        <p:spPr>
          <a:xfrm>
            <a:off x="503237" y="1744662"/>
            <a:ext cx="11734800" cy="308392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Ubuntu 18.04 </a:t>
            </a:r>
            <a:r>
              <a:rPr kumimoji="1" lang="ja-JP" alt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に</a:t>
            </a: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Docker </a:t>
            </a:r>
            <a:r>
              <a:rPr kumimoji="1" lang="ja-JP" alt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をインストール</a:t>
            </a:r>
            <a:endParaRPr kumimoji="1" lang="en-US" altLang="ja-JP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https://qiita.com/myyasuda/items/cb8e076f4dba5c41afbc</a:t>
            </a:r>
            <a:endParaRPr kumimoji="1" lang="en-US" altLang="ja-JP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AutoNum type="arabicPeriod" startAt="2"/>
            </a:pP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Linux </a:t>
            </a:r>
            <a:r>
              <a:rPr kumimoji="1" lang="ja-JP" alt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に</a:t>
            </a: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Azure CLI (</a:t>
            </a:r>
            <a:r>
              <a:rPr kumimoji="1" lang="en-US" altLang="ja-JP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</a:t>
            </a: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kumimoji="1" lang="ja-JP" alt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コマンドラインツールのインストール</a:t>
            </a: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2400" dirty="0">
                <a:hlinkClick r:id="rId3"/>
              </a:rPr>
              <a:t>http://aka.ms/az-cli-install-jp</a:t>
            </a:r>
            <a:endParaRPr lang="en-US" altLang="ja-JP" sz="2400" dirty="0"/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AutoNum type="arabicPeriod" startAt="3"/>
            </a:pP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Git Clone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git clone </a:t>
            </a:r>
            <a:r>
              <a:rPr lang="en-US" altLang="ja-JP" sz="2400" dirty="0">
                <a:hlinkClick r:id="rId4"/>
              </a:rPr>
              <a:t>https://github.com/yoshioterada/k8s-Azure-Container-Service-AKS--on-Azure</a:t>
            </a:r>
            <a:endParaRPr kumimoji="1" lang="en-US" altLang="ja-JP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kumimoji="1" lang="ja-JP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636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989431"/>
            <a:ext cx="5638799" cy="1015663"/>
          </a:xfrm>
        </p:spPr>
        <p:txBody>
          <a:bodyPr/>
          <a:lstStyle/>
          <a:p>
            <a:r>
              <a:rPr lang="en-US" sz="60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Docker</a:t>
            </a:r>
            <a:r>
              <a:rPr lang="ja-JP" altLang="en-US" sz="60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の操作</a:t>
            </a:r>
            <a:endParaRPr lang="en-US" sz="60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209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AFC2346-38B6-B743-88CB-F186F73E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39" y="4815832"/>
            <a:ext cx="1219200" cy="12192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69936F-88B1-0B44-A034-53702F516877}"/>
              </a:ext>
            </a:extLst>
          </p:cNvPr>
          <p:cNvSpPr txBox="1"/>
          <p:nvPr/>
        </p:nvSpPr>
        <p:spPr>
          <a:xfrm>
            <a:off x="704169" y="2527385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4.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Dockerfile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 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作成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1AC2557-37E6-3347-92C4-61BA40ADD7FD}"/>
              </a:ext>
            </a:extLst>
          </p:cNvPr>
          <p:cNvSpPr txBox="1"/>
          <p:nvPr/>
        </p:nvSpPr>
        <p:spPr>
          <a:xfrm>
            <a:off x="704169" y="2026292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5. Docker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 イメージ作成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301E9F7-FB95-474D-8C7D-C18D4B12581E}"/>
              </a:ext>
            </a:extLst>
          </p:cNvPr>
          <p:cNvSpPr/>
          <p:nvPr/>
        </p:nvSpPr>
        <p:spPr>
          <a:xfrm>
            <a:off x="655637" y="1393438"/>
            <a:ext cx="3060909" cy="30944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36D4982-7BC9-6841-B7B8-FCFA39593121}"/>
              </a:ext>
            </a:extLst>
          </p:cNvPr>
          <p:cNvSpPr txBox="1"/>
          <p:nvPr/>
        </p:nvSpPr>
        <p:spPr>
          <a:xfrm>
            <a:off x="678535" y="1525199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6.Docker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 イメージ動作確認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458FB8F-494D-CC4C-98B3-D2B941F666CB}"/>
              </a:ext>
            </a:extLst>
          </p:cNvPr>
          <p:cNvSpPr txBox="1"/>
          <p:nvPr/>
        </p:nvSpPr>
        <p:spPr>
          <a:xfrm>
            <a:off x="655637" y="6316662"/>
            <a:ext cx="207985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踏み台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 Linux VM</a:t>
            </a: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50" name="タイトル 1">
            <a:extLst>
              <a:ext uri="{FF2B5EF4-FFF2-40B4-BE49-F238E27FC236}">
                <a16:creationId xmlns:a16="http://schemas.microsoft.com/office/drawing/2014/main" id="{5AA97AC4-8727-4943-8502-1651F0EAA67C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今回の実施内容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64F7FBC2-FA0C-7C4F-A5A9-8B4DE1F52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38" y="4815832"/>
            <a:ext cx="1219200" cy="12192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4508106-02AD-C841-BD44-8827DBC30F3F}"/>
              </a:ext>
            </a:extLst>
          </p:cNvPr>
          <p:cNvSpPr txBox="1"/>
          <p:nvPr/>
        </p:nvSpPr>
        <p:spPr>
          <a:xfrm>
            <a:off x="4666897" y="2158053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8. Docker</a:t>
            </a:r>
            <a:r>
              <a:rPr kumimoji="1" lang="ja-JP" altLang="en-US"/>
              <a:t> イメージ</a:t>
            </a:r>
            <a:r>
              <a:rPr kumimoji="1" lang="en-US" altLang="ja-JP" dirty="0"/>
              <a:t>Push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292C7CE-4458-ED43-B3F7-71AAB0B96EC7}"/>
              </a:ext>
            </a:extLst>
          </p:cNvPr>
          <p:cNvSpPr txBox="1"/>
          <p:nvPr/>
        </p:nvSpPr>
        <p:spPr>
          <a:xfrm>
            <a:off x="5052780" y="6096844"/>
            <a:ext cx="2079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Azure </a:t>
            </a:r>
            <a:r>
              <a:rPr kumimoji="1" lang="en-US" altLang="ja-JP" dirty="0" err="1"/>
              <a:t>Continer</a:t>
            </a:r>
            <a:r>
              <a:rPr kumimoji="1" lang="en-US" altLang="ja-JP" dirty="0"/>
              <a:t> Registry</a:t>
            </a:r>
            <a:endParaRPr kumimoji="1" lang="ja-JP" altLang="en-US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FFEBAF9-FD7E-9C4E-9C27-A1F4C12E5D02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3716546" y="2940650"/>
            <a:ext cx="760213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1880B03-CFB1-E648-B60D-390B503852AA}"/>
              </a:ext>
            </a:extLst>
          </p:cNvPr>
          <p:cNvSpPr txBox="1"/>
          <p:nvPr/>
        </p:nvSpPr>
        <p:spPr>
          <a:xfrm>
            <a:off x="4659491" y="1640856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7. Docker</a:t>
            </a:r>
            <a:r>
              <a:rPr kumimoji="1" lang="ja-JP" altLang="en-US"/>
              <a:t> </a:t>
            </a:r>
            <a:r>
              <a:rPr kumimoji="1" lang="en-US" altLang="ja-JP" dirty="0"/>
              <a:t>Login</a:t>
            </a:r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AF5D58EE-AFEA-4344-BBC5-D8D265DAAC5D}"/>
              </a:ext>
            </a:extLst>
          </p:cNvPr>
          <p:cNvSpPr/>
          <p:nvPr/>
        </p:nvSpPr>
        <p:spPr>
          <a:xfrm>
            <a:off x="4476759" y="1393438"/>
            <a:ext cx="2873357" cy="30944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290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AFC2346-38B6-B743-88CB-F186F73E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39" y="4815832"/>
            <a:ext cx="1219200" cy="12192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28A75D-9133-C64E-90C6-43ABCAAB8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237" y="4815832"/>
            <a:ext cx="1301750" cy="130175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8DD0D9D-E648-8543-939D-CB4ABB16B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838" y="4815832"/>
            <a:ext cx="1219200" cy="12192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BB3D1D1-A900-AF42-93BF-232B88B13758}"/>
              </a:ext>
            </a:extLst>
          </p:cNvPr>
          <p:cNvSpPr txBox="1"/>
          <p:nvPr/>
        </p:nvSpPr>
        <p:spPr>
          <a:xfrm>
            <a:off x="704169" y="4030662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 Docker </a:t>
            </a:r>
            <a:r>
              <a:rPr kumimoji="1" lang="ja-JP" altLang="en-US"/>
              <a:t>インストール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E53C9B9-94E9-2C47-8349-F32E1B53B84C}"/>
              </a:ext>
            </a:extLst>
          </p:cNvPr>
          <p:cNvSpPr txBox="1"/>
          <p:nvPr/>
        </p:nvSpPr>
        <p:spPr>
          <a:xfrm>
            <a:off x="704169" y="3028478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3. Java</a:t>
            </a:r>
            <a:r>
              <a:rPr kumimoji="1" lang="ja-JP" altLang="en-US"/>
              <a:t>のソース作成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69936F-88B1-0B44-A034-53702F516877}"/>
              </a:ext>
            </a:extLst>
          </p:cNvPr>
          <p:cNvSpPr txBox="1"/>
          <p:nvPr/>
        </p:nvSpPr>
        <p:spPr>
          <a:xfrm>
            <a:off x="704169" y="2527385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4. </a:t>
            </a:r>
            <a:r>
              <a:rPr kumimoji="1" lang="en-US" altLang="ja-JP" dirty="0" err="1"/>
              <a:t>Dockerfile</a:t>
            </a:r>
            <a:r>
              <a:rPr kumimoji="1" lang="en-US" altLang="ja-JP" dirty="0"/>
              <a:t> </a:t>
            </a:r>
            <a:r>
              <a:rPr kumimoji="1" lang="ja-JP" altLang="en-US"/>
              <a:t>作成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1AC2557-37E6-3347-92C4-61BA40ADD7FD}"/>
              </a:ext>
            </a:extLst>
          </p:cNvPr>
          <p:cNvSpPr txBox="1"/>
          <p:nvPr/>
        </p:nvSpPr>
        <p:spPr>
          <a:xfrm>
            <a:off x="704169" y="2026292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5. Docker</a:t>
            </a:r>
            <a:r>
              <a:rPr kumimoji="1" lang="ja-JP" altLang="en-US"/>
              <a:t> イメージ作成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8A9BD87-595E-784A-8A45-977D95FB28D9}"/>
              </a:ext>
            </a:extLst>
          </p:cNvPr>
          <p:cNvSpPr txBox="1"/>
          <p:nvPr/>
        </p:nvSpPr>
        <p:spPr>
          <a:xfrm>
            <a:off x="704169" y="352957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2. </a:t>
            </a:r>
            <a:r>
              <a:rPr kumimoji="1" lang="en-US" altLang="ja-JP" dirty="0" err="1"/>
              <a:t>az</a:t>
            </a:r>
            <a:r>
              <a:rPr kumimoji="1" lang="en-US" altLang="ja-JP" dirty="0"/>
              <a:t> cli </a:t>
            </a:r>
            <a:r>
              <a:rPr kumimoji="1" lang="ja-JP" altLang="en-US"/>
              <a:t>インストール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301E9F7-FB95-474D-8C7D-C18D4B12581E}"/>
              </a:ext>
            </a:extLst>
          </p:cNvPr>
          <p:cNvSpPr/>
          <p:nvPr/>
        </p:nvSpPr>
        <p:spPr>
          <a:xfrm>
            <a:off x="655637" y="1393438"/>
            <a:ext cx="3060909" cy="30944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5D5B640-69EB-3240-9ECB-3839656FD6E3}"/>
              </a:ext>
            </a:extLst>
          </p:cNvPr>
          <p:cNvSpPr txBox="1"/>
          <p:nvPr/>
        </p:nvSpPr>
        <p:spPr>
          <a:xfrm>
            <a:off x="4666897" y="2158053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8. Docker</a:t>
            </a:r>
            <a:r>
              <a:rPr kumimoji="1" lang="ja-JP" altLang="en-US"/>
              <a:t> イメージ</a:t>
            </a:r>
            <a:r>
              <a:rPr kumimoji="1" lang="en-US" altLang="ja-JP" dirty="0"/>
              <a:t>Push</a:t>
            </a:r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36D4982-7BC9-6841-B7B8-FCFA39593121}"/>
              </a:ext>
            </a:extLst>
          </p:cNvPr>
          <p:cNvSpPr txBox="1"/>
          <p:nvPr/>
        </p:nvSpPr>
        <p:spPr>
          <a:xfrm>
            <a:off x="678535" y="1525199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6.Docker</a:t>
            </a:r>
            <a:r>
              <a:rPr kumimoji="1" lang="ja-JP" altLang="en-US"/>
              <a:t> イメージ動作確認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458FB8F-494D-CC4C-98B3-D2B941F666CB}"/>
              </a:ext>
            </a:extLst>
          </p:cNvPr>
          <p:cNvSpPr txBox="1"/>
          <p:nvPr/>
        </p:nvSpPr>
        <p:spPr>
          <a:xfrm>
            <a:off x="655637" y="6316662"/>
            <a:ext cx="207985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踏み台</a:t>
            </a:r>
            <a:r>
              <a:rPr kumimoji="1" lang="en-US" altLang="ja-JP" dirty="0"/>
              <a:t> Linux VM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E63D6E1-18F5-A64F-9C26-8B19E772FFF9}"/>
              </a:ext>
            </a:extLst>
          </p:cNvPr>
          <p:cNvSpPr txBox="1"/>
          <p:nvPr/>
        </p:nvSpPr>
        <p:spPr>
          <a:xfrm>
            <a:off x="5052780" y="6096844"/>
            <a:ext cx="2079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Azure </a:t>
            </a:r>
            <a:r>
              <a:rPr kumimoji="1" lang="en-US" altLang="ja-JP" dirty="0" err="1"/>
              <a:t>Continer</a:t>
            </a:r>
            <a:r>
              <a:rPr kumimoji="1" lang="en-US" altLang="ja-JP" dirty="0"/>
              <a:t> Registry</a:t>
            </a:r>
            <a:endParaRPr kumimoji="1" lang="ja-JP" altLang="en-US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9ECCCE71-3A90-784C-824A-A518C612F57C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3716546" y="2940650"/>
            <a:ext cx="760213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6506441-41C0-AA42-AC57-B68C6CA2D3B3}"/>
              </a:ext>
            </a:extLst>
          </p:cNvPr>
          <p:cNvSpPr txBox="1"/>
          <p:nvPr/>
        </p:nvSpPr>
        <p:spPr>
          <a:xfrm>
            <a:off x="4659491" y="1640856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7. Docker</a:t>
            </a:r>
            <a:r>
              <a:rPr kumimoji="1" lang="ja-JP" altLang="en-US"/>
              <a:t> </a:t>
            </a:r>
            <a:r>
              <a:rPr kumimoji="1" lang="en-US" altLang="ja-JP" dirty="0"/>
              <a:t>Login</a:t>
            </a:r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C00E1BF-196D-B041-9214-83E94690EE0C}"/>
              </a:ext>
            </a:extLst>
          </p:cNvPr>
          <p:cNvSpPr/>
          <p:nvPr/>
        </p:nvSpPr>
        <p:spPr>
          <a:xfrm>
            <a:off x="4476759" y="1393438"/>
            <a:ext cx="2873357" cy="30944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DBEFF14-166B-6D4F-B67E-8A1EC34E27B4}"/>
              </a:ext>
            </a:extLst>
          </p:cNvPr>
          <p:cNvSpPr/>
          <p:nvPr/>
        </p:nvSpPr>
        <p:spPr>
          <a:xfrm>
            <a:off x="8494433" y="1416408"/>
            <a:ext cx="3286405" cy="30944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EB079CFF-EDED-D940-B18D-2CD01497CD8F}"/>
              </a:ext>
            </a:extLst>
          </p:cNvPr>
          <p:cNvCxnSpPr>
            <a:cxnSpLocks/>
            <a:stCxn id="32" idx="1"/>
            <a:endCxn id="28" idx="3"/>
          </p:cNvCxnSpPr>
          <p:nvPr/>
        </p:nvCxnSpPr>
        <p:spPr>
          <a:xfrm flipH="1" flipV="1">
            <a:off x="7350116" y="2940650"/>
            <a:ext cx="1144317" cy="2297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30F4C6D-1E5C-2C49-B1EC-002BCC5C88E1}"/>
              </a:ext>
            </a:extLst>
          </p:cNvPr>
          <p:cNvSpPr txBox="1"/>
          <p:nvPr/>
        </p:nvSpPr>
        <p:spPr>
          <a:xfrm>
            <a:off x="8849907" y="6035032"/>
            <a:ext cx="2079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Azure Kubernetes</a:t>
            </a:r>
          </a:p>
          <a:p>
            <a:pPr algn="ctr"/>
            <a:r>
              <a:rPr kumimoji="1" lang="en-US" altLang="ja-JP" dirty="0"/>
              <a:t>Service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5FC9029-D232-3143-9DD9-238C6F794F4E}"/>
              </a:ext>
            </a:extLst>
          </p:cNvPr>
          <p:cNvSpPr txBox="1"/>
          <p:nvPr/>
        </p:nvSpPr>
        <p:spPr>
          <a:xfrm>
            <a:off x="8631918" y="3517674"/>
            <a:ext cx="314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10. Deployment YAML </a:t>
            </a:r>
            <a:r>
              <a:rPr kumimoji="1" lang="ja-JP" altLang="en-US"/>
              <a:t>作成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941E1C7-E486-7941-B61F-0E3C17E1FB92}"/>
              </a:ext>
            </a:extLst>
          </p:cNvPr>
          <p:cNvSpPr txBox="1"/>
          <p:nvPr/>
        </p:nvSpPr>
        <p:spPr>
          <a:xfrm>
            <a:off x="8631918" y="3989400"/>
            <a:ext cx="271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9. ACR </a:t>
            </a:r>
            <a:r>
              <a:rPr kumimoji="1" lang="ja-JP" altLang="en-US"/>
              <a:t>接続情報の作成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258B953-87B7-3846-A570-D30CE6574B4B}"/>
              </a:ext>
            </a:extLst>
          </p:cNvPr>
          <p:cNvSpPr txBox="1"/>
          <p:nvPr/>
        </p:nvSpPr>
        <p:spPr>
          <a:xfrm>
            <a:off x="8631918" y="3045946"/>
            <a:ext cx="271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11. Deployment </a:t>
            </a:r>
            <a:r>
              <a:rPr kumimoji="1" lang="ja-JP" altLang="en-US"/>
              <a:t>の適用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47689623-5112-494D-8AC3-E4555105D330}"/>
              </a:ext>
            </a:extLst>
          </p:cNvPr>
          <p:cNvSpPr txBox="1"/>
          <p:nvPr/>
        </p:nvSpPr>
        <p:spPr>
          <a:xfrm>
            <a:off x="8631918" y="2574218"/>
            <a:ext cx="311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12. Kubernetes </a:t>
            </a:r>
            <a:r>
              <a:rPr kumimoji="1" lang="ja-JP" altLang="en-US"/>
              <a:t>の基本操作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5CAEB82-BA21-CE43-9B61-2089F2C0DD81}"/>
              </a:ext>
            </a:extLst>
          </p:cNvPr>
          <p:cNvSpPr txBox="1"/>
          <p:nvPr/>
        </p:nvSpPr>
        <p:spPr>
          <a:xfrm>
            <a:off x="8631918" y="2102490"/>
            <a:ext cx="326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13. Service YAML </a:t>
            </a:r>
            <a:r>
              <a:rPr kumimoji="1" lang="ja-JP" altLang="en-US"/>
              <a:t>作成と適用</a:t>
            </a:r>
            <a:endParaRPr kumimoji="1" lang="en-US" altLang="ja-JP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1FDFD17-CA22-9A47-AFE4-E8B987F87C73}"/>
              </a:ext>
            </a:extLst>
          </p:cNvPr>
          <p:cNvSpPr txBox="1"/>
          <p:nvPr/>
        </p:nvSpPr>
        <p:spPr>
          <a:xfrm>
            <a:off x="8631918" y="1630762"/>
            <a:ext cx="330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14. Ingress YAML </a:t>
            </a:r>
            <a:r>
              <a:rPr kumimoji="1" lang="ja-JP" altLang="en-US"/>
              <a:t>作成と適用</a:t>
            </a:r>
            <a:endParaRPr kumimoji="1" lang="en-US" altLang="ja-JP" dirty="0"/>
          </a:p>
        </p:txBody>
      </p:sp>
      <p:sp>
        <p:nvSpPr>
          <p:cNvPr id="50" name="タイトル 1">
            <a:extLst>
              <a:ext uri="{FF2B5EF4-FFF2-40B4-BE49-F238E27FC236}">
                <a16:creationId xmlns:a16="http://schemas.microsoft.com/office/drawing/2014/main" id="{5AA97AC4-8727-4943-8502-1651F0EAA67C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/>
              <a:t>今回の実施内容</a:t>
            </a:r>
          </a:p>
        </p:txBody>
      </p:sp>
    </p:spTree>
    <p:extLst>
      <p:ext uri="{BB962C8B-B14F-4D97-AF65-F5344CB8AC3E}">
        <p14:creationId xmlns:p14="http://schemas.microsoft.com/office/powerpoint/2010/main" val="1232345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FD30CD-5F2B-004C-9F2F-CB313055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Java </a:t>
            </a:r>
            <a:r>
              <a:rPr kumimoji="1" lang="ja-JP" altLang="en-US"/>
              <a:t>の </a:t>
            </a:r>
            <a:r>
              <a:rPr kumimoji="1" lang="en-US" altLang="ja-JP" dirty="0"/>
              <a:t>Maven </a:t>
            </a:r>
            <a:r>
              <a:rPr kumimoji="1" lang="ja-JP" altLang="en-US"/>
              <a:t>ビルド環境構築</a:t>
            </a:r>
            <a:r>
              <a:rPr kumimoji="1" lang="en-US" altLang="ja-JP" dirty="0"/>
              <a:t> – Docker </a:t>
            </a:r>
            <a:r>
              <a:rPr kumimoji="1" lang="ja-JP" altLang="en-US"/>
              <a:t>内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EDC3110-400C-6246-8331-CEB1CCDDA37F}"/>
              </a:ext>
            </a:extLst>
          </p:cNvPr>
          <p:cNvSpPr txBox="1"/>
          <p:nvPr/>
        </p:nvSpPr>
        <p:spPr>
          <a:xfrm>
            <a:off x="503237" y="1211262"/>
            <a:ext cx="11734800" cy="138345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3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rdia New" panose="020B0304020202020204" pitchFamily="34" charset="-34"/>
                <a:cs typeface="Cordia New" panose="020B0304020202020204" pitchFamily="34" charset="-34"/>
              </a:rPr>
              <a:t>$ cd </a:t>
            </a:r>
            <a:r>
              <a:rPr kumimoji="1" lang="en-US" altLang="ja-JP" sz="3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rdia New" panose="020B0304020202020204" pitchFamily="34" charset="-34"/>
                <a:cs typeface="Cordia New" panose="020B0304020202020204" pitchFamily="34" charset="-34"/>
              </a:rPr>
              <a:t>FrontService</a:t>
            </a:r>
            <a:endParaRPr kumimoji="1" lang="en-US" altLang="ja-JP" sz="3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3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rdia New" panose="020B0304020202020204" pitchFamily="34" charset="-34"/>
                <a:cs typeface="Cordia New" panose="020B0304020202020204" pitchFamily="34" charset="-34"/>
              </a:rPr>
              <a:t>$ cat </a:t>
            </a:r>
            <a:r>
              <a:rPr lang="en-US" altLang="ja-JP" sz="36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0-Dockerfile-for-Maven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2AD2BF6-9B31-BB45-97F2-E619C8C859E2}"/>
              </a:ext>
            </a:extLst>
          </p:cNvPr>
          <p:cNvSpPr txBox="1"/>
          <p:nvPr/>
        </p:nvSpPr>
        <p:spPr>
          <a:xfrm>
            <a:off x="678701" y="2430462"/>
            <a:ext cx="11330736" cy="27576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altLang="ja-JP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FROM maven:3.6.1-jdk-8-slim </a:t>
            </a:r>
          </a:p>
          <a:p>
            <a:r>
              <a:rPr lang="en-US" altLang="ja-JP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COPY </a:t>
            </a:r>
            <a:r>
              <a:rPr lang="en-US" altLang="ja-JP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src</a:t>
            </a:r>
            <a:r>
              <a:rPr lang="en-US" altLang="ja-JP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/</a:t>
            </a:r>
            <a:r>
              <a:rPr lang="en-US" altLang="ja-JP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usr</a:t>
            </a:r>
            <a:r>
              <a:rPr lang="en-US" altLang="ja-JP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en-US" altLang="ja-JP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src</a:t>
            </a:r>
            <a:r>
              <a:rPr lang="en-US" altLang="ja-JP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/app/</a:t>
            </a:r>
            <a:r>
              <a:rPr lang="en-US" altLang="ja-JP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src</a:t>
            </a:r>
            <a:r>
              <a:rPr lang="en-US" altLang="ja-JP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 </a:t>
            </a:r>
          </a:p>
          <a:p>
            <a:r>
              <a:rPr lang="en-US" altLang="ja-JP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COPY </a:t>
            </a:r>
            <a:r>
              <a:rPr lang="en-US" altLang="ja-JP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pom.xml</a:t>
            </a:r>
            <a:r>
              <a:rPr lang="en-US" altLang="ja-JP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/</a:t>
            </a:r>
            <a:r>
              <a:rPr lang="en-US" altLang="ja-JP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usr</a:t>
            </a:r>
            <a:r>
              <a:rPr lang="en-US" altLang="ja-JP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en-US" altLang="ja-JP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src</a:t>
            </a:r>
            <a:r>
              <a:rPr lang="en-US" altLang="ja-JP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/app  </a:t>
            </a:r>
          </a:p>
          <a:p>
            <a:r>
              <a:rPr lang="en-US" altLang="ja-JP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RUN </a:t>
            </a:r>
            <a:r>
              <a:rPr lang="en-US" altLang="ja-JP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mvn</a:t>
            </a:r>
            <a:r>
              <a:rPr lang="en-US" altLang="ja-JP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-f /</a:t>
            </a:r>
            <a:r>
              <a:rPr lang="en-US" altLang="ja-JP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usr</a:t>
            </a:r>
            <a:r>
              <a:rPr lang="en-US" altLang="ja-JP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en-US" altLang="ja-JP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src</a:t>
            </a:r>
            <a:r>
              <a:rPr lang="en-US" altLang="ja-JP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/app/</a:t>
            </a:r>
            <a:r>
              <a:rPr lang="en-US" altLang="ja-JP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pom.xml</a:t>
            </a:r>
            <a:r>
              <a:rPr lang="en-US" altLang="ja-JP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package</a:t>
            </a:r>
          </a:p>
          <a:p>
            <a:r>
              <a:rPr lang="en-US" altLang="ja-JP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RUN </a:t>
            </a:r>
            <a:r>
              <a:rPr lang="en-US" altLang="ja-JP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rm</a:t>
            </a:r>
            <a:r>
              <a:rPr lang="en-US" altLang="ja-JP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-</a:t>
            </a:r>
            <a:r>
              <a:rPr lang="en-US" altLang="ja-JP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rf</a:t>
            </a:r>
            <a:r>
              <a:rPr lang="en-US" altLang="ja-JP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altLang="ja-JP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src</a:t>
            </a:r>
            <a:r>
              <a:rPr lang="en-US" altLang="ja-JP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altLang="ja-JP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pom.xml</a:t>
            </a:r>
            <a:endParaRPr lang="en-US" altLang="ja-JP" sz="3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64D20C-927D-E84C-986F-3FD627B32DA0}"/>
              </a:ext>
            </a:extLst>
          </p:cNvPr>
          <p:cNvSpPr txBox="1"/>
          <p:nvPr/>
        </p:nvSpPr>
        <p:spPr>
          <a:xfrm>
            <a:off x="524832" y="5402262"/>
            <a:ext cx="11734800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kumimoji="1" lang="en-US" altLang="ja-JP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rdia New" panose="020B0304020202020204" pitchFamily="34" charset="-34"/>
                <a:cs typeface="Cordia New" panose="020B0304020202020204" pitchFamily="34" charset="-34"/>
              </a:rPr>
              <a:t>$ </a:t>
            </a:r>
            <a:r>
              <a:rPr lang="en-US" altLang="ja-JP" sz="3600" dirty="0">
                <a:latin typeface="Cordia New" panose="020B0304020202020204" pitchFamily="34" charset="-34"/>
                <a:cs typeface="Cordia New" panose="020B0304020202020204" pitchFamily="34" charset="-34"/>
              </a:rPr>
              <a:t>docker build -t maven-include-localrepo:1.1 . -f 0-Dockerfile-for-Maven</a:t>
            </a:r>
          </a:p>
        </p:txBody>
      </p:sp>
    </p:spTree>
    <p:extLst>
      <p:ext uri="{BB962C8B-B14F-4D97-AF65-F5344CB8AC3E}">
        <p14:creationId xmlns:p14="http://schemas.microsoft.com/office/powerpoint/2010/main" val="212677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EDC3110-400C-6246-8331-CEB1CCDDA37F}"/>
              </a:ext>
            </a:extLst>
          </p:cNvPr>
          <p:cNvSpPr txBox="1"/>
          <p:nvPr/>
        </p:nvSpPr>
        <p:spPr>
          <a:xfrm>
            <a:off x="503237" y="1211262"/>
            <a:ext cx="11734800" cy="80791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3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rdia New" panose="020B0304020202020204" pitchFamily="34" charset="-34"/>
                <a:cs typeface="Cordia New" panose="020B0304020202020204" pitchFamily="34" charset="-34"/>
              </a:rPr>
              <a:t>$ docker images | grep maven-include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5C2562-7E0F-AB40-AD90-AF4EA00911E3}"/>
              </a:ext>
            </a:extLst>
          </p:cNvPr>
          <p:cNvSpPr txBox="1"/>
          <p:nvPr/>
        </p:nvSpPr>
        <p:spPr>
          <a:xfrm>
            <a:off x="833467" y="2016988"/>
            <a:ext cx="11330736" cy="7879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altLang="ja-JP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maven-include-</a:t>
            </a:r>
            <a:r>
              <a:rPr lang="en-US" altLang="ja-JP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localrepo</a:t>
            </a:r>
            <a:r>
              <a:rPr lang="en-US" altLang="ja-JP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   1.1        5d433a869411        15 hours ago        451MB</a:t>
            </a: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EE9D0B3C-F4A4-004E-B79C-6CE4D89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kumimoji="1" lang="en-US" altLang="ja-JP" dirty="0"/>
              <a:t>Java </a:t>
            </a:r>
            <a:r>
              <a:rPr kumimoji="1" lang="ja-JP" altLang="en-US"/>
              <a:t>の </a:t>
            </a:r>
            <a:r>
              <a:rPr kumimoji="1" lang="en-US" altLang="ja-JP" dirty="0"/>
              <a:t>Maven </a:t>
            </a:r>
            <a:r>
              <a:rPr kumimoji="1" lang="ja-JP" altLang="en-US"/>
              <a:t>ビルド環境構築</a:t>
            </a:r>
            <a:r>
              <a:rPr kumimoji="1" lang="en-US" altLang="ja-JP" dirty="0"/>
              <a:t> – Docker </a:t>
            </a:r>
            <a:r>
              <a:rPr kumimoji="1" lang="ja-JP" altLang="en-US"/>
              <a:t>内</a:t>
            </a:r>
          </a:p>
        </p:txBody>
      </p:sp>
    </p:spTree>
    <p:extLst>
      <p:ext uri="{BB962C8B-B14F-4D97-AF65-F5344CB8AC3E}">
        <p14:creationId xmlns:p14="http://schemas.microsoft.com/office/powerpoint/2010/main" val="163153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AA6126-FDD3-2248-8AAB-9BBD4488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Azure Container Registry </a:t>
            </a:r>
            <a:r>
              <a:rPr kumimoji="1" lang="ja-JP" altLang="en-US"/>
              <a:t>の作成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447411A-5D0A-3348-A099-56D4C3CB3629}"/>
              </a:ext>
            </a:extLst>
          </p:cNvPr>
          <p:cNvSpPr/>
          <p:nvPr/>
        </p:nvSpPr>
        <p:spPr>
          <a:xfrm>
            <a:off x="274639" y="5554662"/>
            <a:ext cx="121618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3600" dirty="0">
                <a:hlinkClick r:id="rId2"/>
              </a:rPr>
              <a:t>https://github.com/yoshioterada/DEIS-k8s-ACS/blob/master/CreateAzureContainerRegistry.md</a:t>
            </a:r>
            <a:endParaRPr lang="ja-JP" altLang="en-US" sz="36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54A3091-FD6E-E14B-879E-4713F4FE2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037" y="1223294"/>
            <a:ext cx="77724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DFD6FA-B46A-084E-9A56-A61A45E7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ACR </a:t>
            </a:r>
            <a:r>
              <a:rPr kumimoji="1" lang="ja-JP" altLang="en-US"/>
              <a:t>へログイン</a:t>
            </a:r>
            <a:r>
              <a:rPr kumimoji="1" lang="en-US" altLang="ja-JP" dirty="0"/>
              <a:t> – docker login </a:t>
            </a:r>
            <a:r>
              <a:rPr kumimoji="1" lang="ja-JP" altLang="en-US"/>
              <a:t>の実行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0FA198-EBE1-A741-8688-3437F91C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9" y="1233666"/>
            <a:ext cx="9734550" cy="553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2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8ED111-A25B-4946-9882-F4C26E74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ソースコード・ビルドとイメージ作成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2D9D646-2DE6-204D-8292-FDBBCB4BB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1058862"/>
            <a:ext cx="10790237" cy="53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5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747597-3F1F-7947-B975-0A335D71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273" y="295274"/>
            <a:ext cx="11889564" cy="917575"/>
          </a:xfrm>
        </p:spPr>
        <p:txBody>
          <a:bodyPr/>
          <a:lstStyle/>
          <a:p>
            <a:r>
              <a:rPr kumimoji="1" lang="ja-JP" altLang="en-US"/>
              <a:t>ビルド・スクリプトの編集</a:t>
            </a:r>
            <a:br>
              <a:rPr kumimoji="1" lang="en-US" altLang="ja-JP" dirty="0"/>
            </a:br>
            <a:r>
              <a:rPr kumimoji="1" lang="en-US" altLang="ja-JP" dirty="0"/>
              <a:t>(2-build-create.sh) </a:t>
            </a:r>
            <a:r>
              <a:rPr kumimoji="1" lang="ja-JP" altLang="en-US">
                <a:solidFill>
                  <a:srgbClr val="FFC000"/>
                </a:solidFill>
              </a:rPr>
              <a:t>橙色箇所を適宜編集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EE3814C-90BE-194E-AB19-9EAD616F1CAC}"/>
              </a:ext>
            </a:extLst>
          </p:cNvPr>
          <p:cNvSpPr txBox="1"/>
          <p:nvPr/>
        </p:nvSpPr>
        <p:spPr>
          <a:xfrm>
            <a:off x="274639" y="1973262"/>
            <a:ext cx="11889564" cy="47211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  <a:cs typeface="Cordia New" panose="020B0304020202020204" pitchFamily="34" charset="-34"/>
              </a:rPr>
              <a:t>DOCKER_IMAGE=</a:t>
            </a:r>
            <a:r>
              <a:rPr kumimoji="1" lang="en-US" altLang="ja-JP" sz="2800" b="1" dirty="0">
                <a:solidFill>
                  <a:srgbClr val="FFC000"/>
                </a:solidFill>
                <a:latin typeface="Courier" pitchFamily="2" charset="0"/>
                <a:cs typeface="Cordia New" panose="020B0304020202020204" pitchFamily="34" charset="-34"/>
              </a:rPr>
              <a:t>tyoshio2002/front-spring-service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  <a:cs typeface="Cordia New" panose="020B0304020202020204" pitchFamily="34" charset="-34"/>
              </a:rPr>
              <a:t>DOCKER_REPOSITORY=</a:t>
            </a:r>
            <a:r>
              <a:rPr kumimoji="1" lang="en-US" altLang="ja-JP" sz="2800" b="1" dirty="0" err="1">
                <a:solidFill>
                  <a:srgbClr val="FFC000"/>
                </a:solidFill>
                <a:latin typeface="Courier" pitchFamily="2" charset="0"/>
                <a:cs typeface="Cordia New" panose="020B0304020202020204" pitchFamily="34" charset="-34"/>
              </a:rPr>
              <a:t>yoshio.azurecr.io</a:t>
            </a:r>
            <a:r>
              <a:rPr kumimoji="1" lang="en-US" altLang="ja-JP" sz="2800" b="1" dirty="0">
                <a:solidFill>
                  <a:srgbClr val="FFC000"/>
                </a:solidFill>
                <a:latin typeface="Courier" pitchFamily="2" charset="0"/>
                <a:cs typeface="Cordia New" panose="020B0304020202020204" pitchFamily="34" charset="-34"/>
              </a:rPr>
              <a:t> </a:t>
            </a:r>
            <a:r>
              <a:rPr kumimoji="1" lang="ja-JP" altLang="en-US" sz="2800" b="1">
                <a:solidFill>
                  <a:srgbClr val="FFC000"/>
                </a:solidFill>
                <a:latin typeface="Courier" pitchFamily="2" charset="0"/>
                <a:cs typeface="Cordia New" panose="020B0304020202020204" pitchFamily="34" charset="-34"/>
              </a:rPr>
              <a:t>←</a:t>
            </a:r>
            <a:r>
              <a:rPr kumimoji="1" lang="en-US" altLang="ja-JP" sz="2800" b="1" dirty="0">
                <a:solidFill>
                  <a:srgbClr val="FFC000"/>
                </a:solidFill>
                <a:latin typeface="Courier" pitchFamily="2" charset="0"/>
                <a:cs typeface="Cordia New" panose="020B0304020202020204" pitchFamily="34" charset="-34"/>
              </a:rPr>
              <a:t> ACR </a:t>
            </a:r>
            <a:r>
              <a:rPr kumimoji="1" lang="ja-JP" altLang="en-US" sz="2800" b="1">
                <a:solidFill>
                  <a:srgbClr val="FFC000"/>
                </a:solidFill>
                <a:latin typeface="Courier" pitchFamily="2" charset="0"/>
                <a:cs typeface="Cordia New" panose="020B0304020202020204" pitchFamily="34" charset="-34"/>
              </a:rPr>
              <a:t>のホスト名</a:t>
            </a:r>
            <a:endParaRPr kumimoji="1" lang="en-US" altLang="ja-JP" sz="2800" b="1" dirty="0">
              <a:solidFill>
                <a:srgbClr val="FFC000"/>
              </a:solidFill>
              <a:latin typeface="Courier" pitchFamily="2" charset="0"/>
              <a:cs typeface="Cordia New" panose="020B0304020202020204" pitchFamily="34" charset="-3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kumimoji="1" lang="en-US" altLang="ja-JP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" pitchFamily="2" charset="0"/>
              <a:cs typeface="Cordia New" panose="020B0304020202020204" pitchFamily="34" charset="-3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  <a:cs typeface="Cordia New" panose="020B0304020202020204" pitchFamily="34" charset="-34"/>
              </a:rPr>
              <a:t># Build docker image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  <a:cs typeface="Cordia New" panose="020B0304020202020204" pitchFamily="34" charset="-34"/>
              </a:rPr>
              <a:t>docker build -t $DOCKER_IMAGE:$VERSION . -f 1-Dockerfile-Multi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  <a:cs typeface="Cordia New" panose="020B0304020202020204" pitchFamily="34" charset="-34"/>
              </a:rPr>
              <a:t>docker tag $DOCKER_IMAGE:$VERSION $DOCKER_REPOSITORY/$DOCKER_IMAGE:$VERSION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  <a:cs typeface="Cordia New" panose="020B0304020202020204" pitchFamily="34" charset="-34"/>
              </a:rPr>
              <a:t># Push the image to Private Docker Registry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  <a:cs typeface="Cordia New" panose="020B0304020202020204" pitchFamily="34" charset="-34"/>
              </a:rPr>
              <a:t>docker push $DOCKER_REPOSITORY/$DOCKER_IMAGE:$VERSION</a:t>
            </a:r>
            <a:endParaRPr kumimoji="1" lang="ja-JP" altLang="en-US" sz="2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" pitchFamily="2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5333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747597-3F1F-7947-B975-0A335D71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273" y="295274"/>
            <a:ext cx="11889564" cy="917575"/>
          </a:xfrm>
        </p:spPr>
        <p:txBody>
          <a:bodyPr/>
          <a:lstStyle/>
          <a:p>
            <a:r>
              <a:rPr kumimoji="1" lang="ja-JP" altLang="en-US"/>
              <a:t>ビルド・スクリプトの実行</a:t>
            </a:r>
            <a:br>
              <a:rPr kumimoji="1" lang="en-US" altLang="ja-JP" dirty="0"/>
            </a:br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EE3814C-90BE-194E-AB19-9EAD616F1CAC}"/>
              </a:ext>
            </a:extLst>
          </p:cNvPr>
          <p:cNvSpPr txBox="1"/>
          <p:nvPr/>
        </p:nvSpPr>
        <p:spPr>
          <a:xfrm>
            <a:off x="298182" y="1439862"/>
            <a:ext cx="11889564" cy="8056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3600" dirty="0">
                <a:latin typeface="Courier" pitchFamily="2" charset="0"/>
              </a:rPr>
              <a:t>$ ./2-build-create.sh 1.0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9C3FEE2-E315-E846-AE50-8BA8F0FC067F}"/>
              </a:ext>
            </a:extLst>
          </p:cNvPr>
          <p:cNvSpPr txBox="1"/>
          <p:nvPr/>
        </p:nvSpPr>
        <p:spPr>
          <a:xfrm>
            <a:off x="881873" y="3344862"/>
            <a:ext cx="11279964" cy="8056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3600" dirty="0">
                <a:latin typeface="Courier" pitchFamily="2" charset="0"/>
              </a:rPr>
              <a:t>$ ./2-build-create.sh 1.1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0EE01CC-C2CD-5E47-9DAE-B6C44A7565FD}"/>
              </a:ext>
            </a:extLst>
          </p:cNvPr>
          <p:cNvSpPr txBox="1"/>
          <p:nvPr/>
        </p:nvSpPr>
        <p:spPr>
          <a:xfrm>
            <a:off x="881873" y="2582862"/>
            <a:ext cx="7520255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3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ソースコードを編集したのち</a:t>
            </a:r>
            <a:endParaRPr kumimoji="1" lang="ja-JP" altLang="en-US" sz="3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58E4650-C282-F842-942D-54626FD55F67}"/>
              </a:ext>
            </a:extLst>
          </p:cNvPr>
          <p:cNvSpPr txBox="1"/>
          <p:nvPr/>
        </p:nvSpPr>
        <p:spPr>
          <a:xfrm>
            <a:off x="1694164" y="5233193"/>
            <a:ext cx="10467673" cy="8056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3600" dirty="0">
                <a:latin typeface="Courier" pitchFamily="2" charset="0"/>
              </a:rPr>
              <a:t>$ ./2-build-create.sh 1.2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6803F42-8895-A64B-A94B-F6033D4429CB}"/>
              </a:ext>
            </a:extLst>
          </p:cNvPr>
          <p:cNvSpPr txBox="1"/>
          <p:nvPr/>
        </p:nvSpPr>
        <p:spPr>
          <a:xfrm>
            <a:off x="1694164" y="4471193"/>
            <a:ext cx="7520255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3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ソースコードを編集したのち</a:t>
            </a:r>
            <a:endParaRPr kumimoji="1" lang="ja-JP" altLang="en-US" sz="3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44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747597-3F1F-7947-B975-0A335D71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273" y="295274"/>
            <a:ext cx="11889564" cy="917575"/>
          </a:xfrm>
        </p:spPr>
        <p:txBody>
          <a:bodyPr/>
          <a:lstStyle/>
          <a:p>
            <a:r>
              <a:rPr kumimoji="1" lang="en-US" altLang="ja-JP" dirty="0"/>
              <a:t>Docker </a:t>
            </a:r>
            <a:r>
              <a:rPr kumimoji="1" lang="ja-JP" altLang="en-US"/>
              <a:t>のイメージの起動</a:t>
            </a:r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EE3814C-90BE-194E-AB19-9EAD616F1CAC}"/>
              </a:ext>
            </a:extLst>
          </p:cNvPr>
          <p:cNvSpPr txBox="1"/>
          <p:nvPr/>
        </p:nvSpPr>
        <p:spPr>
          <a:xfrm>
            <a:off x="298182" y="1439862"/>
            <a:ext cx="11889564" cy="13812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3600" dirty="0">
                <a:latin typeface="Courier" pitchFamily="2" charset="0"/>
              </a:rPr>
              <a:t>$ docker run -p 8080:8080 ¥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3600" dirty="0">
                <a:latin typeface="Courier" pitchFamily="2" charset="0"/>
              </a:rPr>
              <a:t> -it tyoshio2002/front-spring-service:1.0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BE0AF31-061F-0846-86F1-D72D0B9D7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73" y="2891106"/>
            <a:ext cx="7698564" cy="395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5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747597-3F1F-7947-B975-0A335D71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273" y="295274"/>
            <a:ext cx="11889564" cy="917575"/>
          </a:xfrm>
        </p:spPr>
        <p:txBody>
          <a:bodyPr/>
          <a:lstStyle/>
          <a:p>
            <a:r>
              <a:rPr kumimoji="1" lang="ja-JP" altLang="en-US"/>
              <a:t>動作確認</a:t>
            </a:r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EE3814C-90BE-194E-AB19-9EAD616F1CAC}"/>
              </a:ext>
            </a:extLst>
          </p:cNvPr>
          <p:cNvSpPr txBox="1"/>
          <p:nvPr/>
        </p:nvSpPr>
        <p:spPr>
          <a:xfrm>
            <a:off x="298182" y="1439862"/>
            <a:ext cx="11889564" cy="1403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altLang="ja-JP" sz="3600" dirty="0">
                <a:latin typeface="Courier" pitchFamily="2" charset="0"/>
              </a:rPr>
              <a:t>$ curl http://localhost:8080/sample/hello</a:t>
            </a:r>
          </a:p>
          <a:p>
            <a:r>
              <a:rPr lang="en-US" altLang="ja-JP" sz="3600" dirty="0">
                <a:solidFill>
                  <a:srgbClr val="FFC000"/>
                </a:solidFill>
                <a:latin typeface="Courier" pitchFamily="2" charset="0"/>
              </a:rPr>
              <a:t>front-hello-v1</a:t>
            </a:r>
          </a:p>
        </p:txBody>
      </p:sp>
    </p:spTree>
    <p:extLst>
      <p:ext uri="{BB962C8B-B14F-4D97-AF65-F5344CB8AC3E}">
        <p14:creationId xmlns:p14="http://schemas.microsoft.com/office/powerpoint/2010/main" val="107241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489A97-D47A-9A49-902C-0658F0F5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ソースコードの修正</a:t>
            </a:r>
            <a:r>
              <a:rPr kumimoji="1" lang="en-US" altLang="ja-JP" dirty="0"/>
              <a:t> – </a:t>
            </a:r>
            <a:r>
              <a:rPr kumimoji="1" lang="ja-JP" altLang="en-US"/>
              <a:t>新規バージョン作成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E452081-A6AF-FC4B-848B-D5804B862037}"/>
              </a:ext>
            </a:extLst>
          </p:cNvPr>
          <p:cNvSpPr txBox="1"/>
          <p:nvPr/>
        </p:nvSpPr>
        <p:spPr>
          <a:xfrm>
            <a:off x="298182" y="1439862"/>
            <a:ext cx="11889564" cy="1280351"/>
          </a:xfrm>
          <a:prstGeom prst="rect">
            <a:avLst/>
          </a:prstGeom>
          <a:noFill/>
          <a:ln>
            <a:noFill/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altLang="ja-JP" sz="3200" dirty="0">
                <a:latin typeface="Courier" pitchFamily="2" charset="0"/>
              </a:rPr>
              <a:t>$ vi </a:t>
            </a:r>
            <a:r>
              <a:rPr lang="en-US" altLang="ja-JP" sz="3200" dirty="0" err="1">
                <a:latin typeface="Courier" pitchFamily="2" charset="0"/>
              </a:rPr>
              <a:t>src</a:t>
            </a:r>
            <a:r>
              <a:rPr lang="en-US" altLang="ja-JP" sz="3200" dirty="0">
                <a:latin typeface="Courier" pitchFamily="2" charset="0"/>
              </a:rPr>
              <a:t>/main/java/com/yoshio3/</a:t>
            </a:r>
            <a:r>
              <a:rPr lang="en-US" altLang="ja-JP" sz="3200" dirty="0" err="1">
                <a:latin typeface="Courier" pitchFamily="2" charset="0"/>
              </a:rPr>
              <a:t>frontspring</a:t>
            </a:r>
            <a:r>
              <a:rPr lang="en-US" altLang="ja-JP" sz="3200" dirty="0">
                <a:latin typeface="Courier" pitchFamily="2" charset="0"/>
              </a:rPr>
              <a:t>/</a:t>
            </a:r>
          </a:p>
          <a:p>
            <a:r>
              <a:rPr lang="en-US" altLang="ja-JP" sz="3200" dirty="0">
                <a:solidFill>
                  <a:srgbClr val="FFC000"/>
                </a:solidFill>
                <a:latin typeface="Courier" pitchFamily="2" charset="0"/>
              </a:rPr>
              <a:t>      </a:t>
            </a:r>
            <a:r>
              <a:rPr lang="en-US" altLang="ja-JP" sz="3200" dirty="0" err="1">
                <a:solidFill>
                  <a:srgbClr val="FFC000"/>
                </a:solidFill>
                <a:latin typeface="Courier" pitchFamily="2" charset="0"/>
              </a:rPr>
              <a:t>FrontController.java</a:t>
            </a:r>
            <a:endParaRPr lang="en-US" altLang="ja-JP" sz="3200" dirty="0">
              <a:solidFill>
                <a:srgbClr val="FFC000"/>
              </a:solidFill>
              <a:latin typeface="Courier" pitchFamily="2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A6CF5B6-3CB0-D14A-A865-11D4E21062B5}"/>
              </a:ext>
            </a:extLst>
          </p:cNvPr>
          <p:cNvSpPr txBox="1"/>
          <p:nvPr/>
        </p:nvSpPr>
        <p:spPr>
          <a:xfrm>
            <a:off x="912125" y="3725862"/>
            <a:ext cx="11279964" cy="8494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altLang="ja-JP" sz="3600" dirty="0">
                <a:latin typeface="Courier" pitchFamily="2" charset="0"/>
              </a:rPr>
              <a:t>return "front-hello-v1";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A4D24F-6C35-1843-A054-FE52DBF95607}"/>
              </a:ext>
            </a:extLst>
          </p:cNvPr>
          <p:cNvSpPr txBox="1"/>
          <p:nvPr/>
        </p:nvSpPr>
        <p:spPr>
          <a:xfrm>
            <a:off x="912125" y="2963862"/>
            <a:ext cx="7520255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3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修正箇所</a:t>
            </a:r>
            <a:endParaRPr kumimoji="1" lang="ja-JP" altLang="en-US" sz="3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730CCD5-70F7-6447-A800-814A5BDD51AE}"/>
              </a:ext>
            </a:extLst>
          </p:cNvPr>
          <p:cNvSpPr txBox="1"/>
          <p:nvPr/>
        </p:nvSpPr>
        <p:spPr>
          <a:xfrm>
            <a:off x="933720" y="5432065"/>
            <a:ext cx="11279964" cy="8494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altLang="ja-JP" sz="3600" dirty="0">
                <a:latin typeface="Courier" pitchFamily="2" charset="0"/>
              </a:rPr>
              <a:t>return "front-hello-</a:t>
            </a:r>
            <a:r>
              <a:rPr lang="en-US" altLang="ja-JP" sz="3600" dirty="0">
                <a:solidFill>
                  <a:srgbClr val="FFC000"/>
                </a:solidFill>
                <a:latin typeface="Courier" pitchFamily="2" charset="0"/>
              </a:rPr>
              <a:t>v2</a:t>
            </a:r>
            <a:r>
              <a:rPr lang="en-US" altLang="ja-JP" sz="3600" dirty="0">
                <a:latin typeface="Courier" pitchFamily="2" charset="0"/>
              </a:rPr>
              <a:t>";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258E5B3-2407-2547-9386-5B72EA4A97B5}"/>
              </a:ext>
            </a:extLst>
          </p:cNvPr>
          <p:cNvSpPr txBox="1"/>
          <p:nvPr/>
        </p:nvSpPr>
        <p:spPr>
          <a:xfrm>
            <a:off x="933720" y="4670065"/>
            <a:ext cx="7520255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3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修正後</a:t>
            </a:r>
            <a:endParaRPr kumimoji="1" lang="ja-JP" altLang="en-US" sz="3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960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740132"/>
            <a:ext cx="5638799" cy="1514261"/>
          </a:xfrm>
        </p:spPr>
        <p:txBody>
          <a:bodyPr/>
          <a:lstStyle/>
          <a:p>
            <a:r>
              <a:rPr lang="en-US" sz="4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Azure </a:t>
            </a:r>
            <a:r>
              <a:rPr lang="ja-JP" altLang="en-US" sz="4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アカウント</a:t>
            </a:r>
            <a:br>
              <a:rPr lang="en-US" altLang="ja-JP" sz="4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</a:br>
            <a:r>
              <a:rPr lang="ja-JP" altLang="en-US" sz="4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ご作成のお願い</a:t>
            </a:r>
            <a:endParaRPr lang="en-US" sz="4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853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747597-3F1F-7947-B975-0A335D71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273" y="295274"/>
            <a:ext cx="11889564" cy="917575"/>
          </a:xfrm>
        </p:spPr>
        <p:txBody>
          <a:bodyPr/>
          <a:lstStyle/>
          <a:p>
            <a:r>
              <a:rPr kumimoji="1" lang="ja-JP" altLang="en-US"/>
              <a:t>ビルド・スクリプトの実行と確認</a:t>
            </a:r>
            <a:br>
              <a:rPr kumimoji="1" lang="en-US" altLang="ja-JP" dirty="0"/>
            </a:br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EE3814C-90BE-194E-AB19-9EAD616F1CAC}"/>
              </a:ext>
            </a:extLst>
          </p:cNvPr>
          <p:cNvSpPr txBox="1"/>
          <p:nvPr/>
        </p:nvSpPr>
        <p:spPr>
          <a:xfrm>
            <a:off x="285227" y="1439862"/>
            <a:ext cx="11889564" cy="8056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3600" dirty="0">
                <a:latin typeface="Courier" pitchFamily="2" charset="0"/>
              </a:rPr>
              <a:t>$ ./2-build-create.sh 1.1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5848772-ABD2-214B-84FA-F0689D1AD2A8}"/>
              </a:ext>
            </a:extLst>
          </p:cNvPr>
          <p:cNvSpPr txBox="1"/>
          <p:nvPr/>
        </p:nvSpPr>
        <p:spPr>
          <a:xfrm>
            <a:off x="285227" y="2505208"/>
            <a:ext cx="11889564" cy="13812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3600" dirty="0">
                <a:latin typeface="Courier" pitchFamily="2" charset="0"/>
              </a:rPr>
              <a:t>$ docker run -p 8080:8080 ¥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3600" dirty="0">
                <a:latin typeface="Courier" pitchFamily="2" charset="0"/>
              </a:rPr>
              <a:t> -it tyoshio2002/front-spring-service:1.1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B77B49B-E02D-F54A-8EAA-9036FFB6C439}"/>
              </a:ext>
            </a:extLst>
          </p:cNvPr>
          <p:cNvSpPr txBox="1"/>
          <p:nvPr/>
        </p:nvSpPr>
        <p:spPr>
          <a:xfrm>
            <a:off x="285227" y="4146095"/>
            <a:ext cx="11889564" cy="1403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altLang="ja-JP" sz="3600" dirty="0">
                <a:latin typeface="Courier" pitchFamily="2" charset="0"/>
              </a:rPr>
              <a:t>$ curl http://localhost:8080/sample/hello</a:t>
            </a:r>
          </a:p>
          <a:p>
            <a:r>
              <a:rPr lang="en-US" altLang="ja-JP" sz="3600" dirty="0">
                <a:solidFill>
                  <a:srgbClr val="FFC000"/>
                </a:solidFill>
                <a:latin typeface="Courier" pitchFamily="2" charset="0"/>
              </a:rPr>
              <a:t>front-hello-v2</a:t>
            </a:r>
          </a:p>
        </p:txBody>
      </p:sp>
    </p:spTree>
    <p:extLst>
      <p:ext uri="{BB962C8B-B14F-4D97-AF65-F5344CB8AC3E}">
        <p14:creationId xmlns:p14="http://schemas.microsoft.com/office/powerpoint/2010/main" val="106274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E4B8F5-1FCA-9B4E-9F53-86F7119E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ACR </a:t>
            </a:r>
            <a:r>
              <a:rPr kumimoji="1" lang="ja-JP" altLang="en-US"/>
              <a:t>にイメージが</a:t>
            </a:r>
            <a:r>
              <a:rPr kumimoji="1" lang="en-US" altLang="ja-JP" dirty="0"/>
              <a:t> Push </a:t>
            </a:r>
            <a:r>
              <a:rPr kumimoji="1" lang="ja-JP" altLang="en-US"/>
              <a:t>されているか確認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E3D2053-4535-FB43-A826-4F91C5F0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98" y="1335823"/>
            <a:ext cx="8668078" cy="534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740132"/>
            <a:ext cx="5638799" cy="1514261"/>
          </a:xfrm>
        </p:spPr>
        <p:txBody>
          <a:bodyPr/>
          <a:lstStyle/>
          <a:p>
            <a:r>
              <a:rPr lang="en-US" sz="4800" dirty="0"/>
              <a:t>AKS</a:t>
            </a:r>
            <a:br>
              <a:rPr lang="en-US" sz="4800" dirty="0"/>
            </a:br>
            <a:r>
              <a:rPr lang="ja-JP" altLang="en-US" sz="4800"/>
              <a:t>インストール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496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E4B8F5-1FCA-9B4E-9F53-86F7119E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AKS </a:t>
            </a:r>
            <a:r>
              <a:rPr kumimoji="1" lang="ja-JP" altLang="en-US"/>
              <a:t>のインストール方法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B2CFC6A-54A7-2845-950E-5307D54439AF}"/>
              </a:ext>
            </a:extLst>
          </p:cNvPr>
          <p:cNvGrpSpPr/>
          <p:nvPr/>
        </p:nvGrpSpPr>
        <p:grpSpPr>
          <a:xfrm>
            <a:off x="503237" y="1477962"/>
            <a:ext cx="11301559" cy="4038600"/>
            <a:chOff x="503237" y="1820862"/>
            <a:chExt cx="11301559" cy="4038600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22C2F3EC-5FE8-EE4E-8A9F-D0A034A1FA56}"/>
                </a:ext>
              </a:extLst>
            </p:cNvPr>
            <p:cNvSpPr txBox="1"/>
            <p:nvPr/>
          </p:nvSpPr>
          <p:spPr>
            <a:xfrm>
              <a:off x="503237" y="2582862"/>
              <a:ext cx="11279964" cy="8494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r>
                <a:rPr lang="en-US" altLang="ja-JP" sz="3600" dirty="0"/>
                <a:t>http://</a:t>
              </a:r>
              <a:r>
                <a:rPr lang="ja-JP" altLang="en-US" sz="3600"/>
                <a:t>aka.ms/aks-install-cli-jp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20569E9D-A2BD-5247-81FE-E9E81B582746}"/>
                </a:ext>
              </a:extLst>
            </p:cNvPr>
            <p:cNvSpPr txBox="1"/>
            <p:nvPr/>
          </p:nvSpPr>
          <p:spPr>
            <a:xfrm>
              <a:off x="503237" y="1820862"/>
              <a:ext cx="7520255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kumimoji="1" lang="en-US" altLang="ja-JP" sz="3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Hiragino Maru Gothic Pro W4" panose="020F0400000000000000" pitchFamily="34" charset="-128"/>
                  <a:ea typeface="Hiragino Maru Gothic Pro W4" panose="020F0400000000000000" pitchFamily="34" charset="-128"/>
                </a:rPr>
                <a:t>CLI </a:t>
              </a:r>
              <a:r>
                <a:rPr kumimoji="1" lang="ja-JP" altLang="en-US" sz="3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Hiragino Maru Gothic Pro W4" panose="020F0400000000000000" pitchFamily="34" charset="-128"/>
                  <a:ea typeface="Hiragino Maru Gothic Pro W4" panose="020F0400000000000000" pitchFamily="34" charset="-128"/>
                </a:rPr>
                <a:t>によるインストール</a:t>
              </a:r>
              <a:endParaRPr kumimoji="1" lang="ja-JP" altLang="en-US" sz="3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D79D3C01-78DF-5B47-959A-17F35DF40934}"/>
                </a:ext>
              </a:extLst>
            </p:cNvPr>
            <p:cNvSpPr txBox="1"/>
            <p:nvPr/>
          </p:nvSpPr>
          <p:spPr>
            <a:xfrm>
              <a:off x="524832" y="5009999"/>
              <a:ext cx="11279964" cy="8494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r>
                <a:rPr lang="en-US" altLang="ja-JP" sz="3600" dirty="0"/>
                <a:t>http://</a:t>
              </a:r>
              <a:r>
                <a:rPr lang="ja-JP" altLang="en-US" sz="3600"/>
                <a:t>aka.ms/aks-install-gui-jp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770BFBE-F860-964E-9821-77B9D7C7C731}"/>
                </a:ext>
              </a:extLst>
            </p:cNvPr>
            <p:cNvSpPr txBox="1"/>
            <p:nvPr/>
          </p:nvSpPr>
          <p:spPr>
            <a:xfrm>
              <a:off x="524832" y="4247999"/>
              <a:ext cx="7520255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kumimoji="1" lang="en-US" altLang="ja-JP" sz="3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Hiragino Maru Gothic Pro W4" panose="020F0400000000000000" pitchFamily="34" charset="-128"/>
                  <a:ea typeface="Hiragino Maru Gothic Pro W4" panose="020F0400000000000000" pitchFamily="34" charset="-128"/>
                </a:rPr>
                <a:t>GUI </a:t>
              </a:r>
              <a:r>
                <a:rPr kumimoji="1" lang="ja-JP" altLang="en-US" sz="3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Hiragino Maru Gothic Pro W4" panose="020F0400000000000000" pitchFamily="34" charset="-128"/>
                  <a:ea typeface="Hiragino Maru Gothic Pro W4" panose="020F0400000000000000" pitchFamily="34" charset="-128"/>
                </a:rPr>
                <a:t>によるインストール</a:t>
              </a:r>
              <a:endParaRPr kumimoji="1" lang="ja-JP" altLang="en-US" sz="3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1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E4B8F5-1FCA-9B4E-9F53-86F7119E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Kubectl</a:t>
            </a:r>
            <a:r>
              <a:rPr kumimoji="1" lang="en-US" altLang="ja-JP" dirty="0"/>
              <a:t> </a:t>
            </a:r>
            <a:r>
              <a:rPr kumimoji="1" lang="ja-JP" altLang="en-US"/>
              <a:t>のインストールと接続情報の取得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B2CFC6A-54A7-2845-950E-5307D54439AF}"/>
              </a:ext>
            </a:extLst>
          </p:cNvPr>
          <p:cNvGrpSpPr/>
          <p:nvPr/>
        </p:nvGrpSpPr>
        <p:grpSpPr>
          <a:xfrm>
            <a:off x="503237" y="1477962"/>
            <a:ext cx="11301559" cy="4346377"/>
            <a:chOff x="503237" y="1820862"/>
            <a:chExt cx="11301559" cy="4346377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22C2F3EC-5FE8-EE4E-8A9F-D0A034A1FA56}"/>
                </a:ext>
              </a:extLst>
            </p:cNvPr>
            <p:cNvSpPr txBox="1"/>
            <p:nvPr/>
          </p:nvSpPr>
          <p:spPr>
            <a:xfrm>
              <a:off x="503237" y="2582862"/>
              <a:ext cx="11279964" cy="8494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r>
                <a:rPr lang="en-US" altLang="ja-JP" sz="3600" dirty="0" err="1"/>
                <a:t>az</a:t>
              </a:r>
              <a:r>
                <a:rPr lang="en-US" altLang="ja-JP" sz="3600" dirty="0"/>
                <a:t> </a:t>
              </a:r>
              <a:r>
                <a:rPr lang="en-US" altLang="ja-JP" sz="3600" dirty="0" err="1"/>
                <a:t>aks</a:t>
              </a:r>
              <a:r>
                <a:rPr lang="en-US" altLang="ja-JP" sz="3600" dirty="0"/>
                <a:t> install-cli</a:t>
              </a:r>
              <a:endParaRPr lang="ja-JP" altLang="en-US" sz="360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20569E9D-A2BD-5247-81FE-E9E81B582746}"/>
                </a:ext>
              </a:extLst>
            </p:cNvPr>
            <p:cNvSpPr txBox="1"/>
            <p:nvPr/>
          </p:nvSpPr>
          <p:spPr>
            <a:xfrm>
              <a:off x="503237" y="1820862"/>
              <a:ext cx="7520255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kumimoji="1" lang="en-US" altLang="ja-JP" sz="36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Hiragino Maru Gothic Pro W4" panose="020F0400000000000000" pitchFamily="34" charset="-128"/>
                  <a:ea typeface="Hiragino Maru Gothic Pro W4" panose="020F0400000000000000" pitchFamily="34" charset="-128"/>
                </a:rPr>
                <a:t>Kubectl</a:t>
              </a:r>
              <a:r>
                <a:rPr kumimoji="1" lang="en-US" altLang="ja-JP" sz="3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Hiragino Maru Gothic Pro W4" panose="020F0400000000000000" pitchFamily="34" charset="-128"/>
                  <a:ea typeface="Hiragino Maru Gothic Pro W4" panose="020F0400000000000000" pitchFamily="34" charset="-128"/>
                </a:rPr>
                <a:t> </a:t>
              </a:r>
              <a:r>
                <a:rPr kumimoji="1" lang="ja-JP" altLang="en-US" sz="3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Hiragino Maru Gothic Pro W4" panose="020F0400000000000000" pitchFamily="34" charset="-128"/>
                  <a:ea typeface="Hiragino Maru Gothic Pro W4" panose="020F0400000000000000" pitchFamily="34" charset="-128"/>
                </a:rPr>
                <a:t>コマンドのインストール</a:t>
              </a:r>
              <a:endParaRPr kumimoji="1" lang="ja-JP" altLang="en-US" sz="3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D79D3C01-78DF-5B47-959A-17F35DF40934}"/>
                </a:ext>
              </a:extLst>
            </p:cNvPr>
            <p:cNvSpPr txBox="1"/>
            <p:nvPr/>
          </p:nvSpPr>
          <p:spPr>
            <a:xfrm>
              <a:off x="524832" y="5009999"/>
              <a:ext cx="11279964" cy="115724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r>
                <a:rPr lang="en-US" altLang="ja-JP" sz="2800" dirty="0" err="1">
                  <a:latin typeface="Courier" pitchFamily="2" charset="0"/>
                </a:rPr>
                <a:t>az</a:t>
              </a:r>
              <a:r>
                <a:rPr lang="en-US" altLang="ja-JP" sz="2800" dirty="0">
                  <a:latin typeface="Courier" pitchFamily="2" charset="0"/>
                </a:rPr>
                <a:t> </a:t>
              </a:r>
              <a:r>
                <a:rPr lang="en-US" altLang="ja-JP" sz="2800" dirty="0" err="1">
                  <a:latin typeface="Courier" pitchFamily="2" charset="0"/>
                </a:rPr>
                <a:t>aks</a:t>
              </a:r>
              <a:r>
                <a:rPr lang="en-US" altLang="ja-JP" sz="2800" dirty="0">
                  <a:latin typeface="Courier" pitchFamily="2" charset="0"/>
                </a:rPr>
                <a:t> get-credentials --resource-group </a:t>
              </a:r>
              <a:r>
                <a:rPr lang="en-US" altLang="ja-JP" sz="2800" dirty="0" err="1">
                  <a:latin typeface="Courier" pitchFamily="2" charset="0"/>
                </a:rPr>
                <a:t>myResourceGroup</a:t>
              </a:r>
              <a:r>
                <a:rPr lang="en-US" altLang="ja-JP" sz="2800" dirty="0">
                  <a:latin typeface="Courier" pitchFamily="2" charset="0"/>
                </a:rPr>
                <a:t> --name </a:t>
              </a:r>
              <a:r>
                <a:rPr lang="en-US" altLang="ja-JP" sz="2800" dirty="0" err="1">
                  <a:latin typeface="Courier" pitchFamily="2" charset="0"/>
                </a:rPr>
                <a:t>myAKSCluster</a:t>
              </a:r>
              <a:endParaRPr lang="ja-JP" altLang="en-US" sz="2800">
                <a:latin typeface="Courier" pitchFamily="2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770BFBE-F860-964E-9821-77B9D7C7C731}"/>
                </a:ext>
              </a:extLst>
            </p:cNvPr>
            <p:cNvSpPr txBox="1"/>
            <p:nvPr/>
          </p:nvSpPr>
          <p:spPr>
            <a:xfrm>
              <a:off x="524832" y="4247999"/>
              <a:ext cx="7520255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kumimoji="1" lang="en-US" altLang="ja-JP" sz="3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Hiragino Maru Gothic Pro W4" panose="020F0400000000000000" pitchFamily="34" charset="-128"/>
                  <a:ea typeface="Hiragino Maru Gothic Pro W4" panose="020F0400000000000000" pitchFamily="34" charset="-128"/>
                </a:rPr>
                <a:t>AKS </a:t>
              </a:r>
              <a:r>
                <a:rPr kumimoji="1" lang="ja-JP" altLang="en-US" sz="3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Hiragino Maru Gothic Pro W4" panose="020F0400000000000000" pitchFamily="34" charset="-128"/>
                  <a:ea typeface="Hiragino Maru Gothic Pro W4" panose="020F0400000000000000" pitchFamily="34" charset="-128"/>
                </a:rPr>
                <a:t>接続用の資格情報の取得</a:t>
              </a:r>
              <a:endParaRPr kumimoji="1" lang="ja-JP" altLang="en-US" sz="3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365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E4B8F5-1FCA-9B4E-9F53-86F7119E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Kubectl</a:t>
            </a:r>
            <a:r>
              <a:rPr kumimoji="1" lang="en-US" altLang="ja-JP" dirty="0"/>
              <a:t> </a:t>
            </a:r>
            <a:r>
              <a:rPr kumimoji="1" lang="ja-JP" altLang="en-US"/>
              <a:t>クラスタ情報、バージョン、ノード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C2F3EC-5FE8-EE4E-8A9F-D0A034A1FA56}"/>
              </a:ext>
            </a:extLst>
          </p:cNvPr>
          <p:cNvSpPr txBox="1"/>
          <p:nvPr/>
        </p:nvSpPr>
        <p:spPr>
          <a:xfrm>
            <a:off x="503237" y="2239962"/>
            <a:ext cx="11279964" cy="8494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altLang="ja-JP" sz="3600" dirty="0"/>
              <a:t>$ </a:t>
            </a:r>
            <a:r>
              <a:rPr lang="en-US" altLang="ja-JP" sz="3600" dirty="0" err="1"/>
              <a:t>kubectl</a:t>
            </a:r>
            <a:r>
              <a:rPr lang="en-US" altLang="ja-JP" sz="3600" dirty="0"/>
              <a:t> cluster-info</a:t>
            </a:r>
            <a:endParaRPr lang="ja-JP" altLang="en-US" sz="36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0569E9D-A2BD-5247-81FE-E9E81B582746}"/>
              </a:ext>
            </a:extLst>
          </p:cNvPr>
          <p:cNvSpPr txBox="1"/>
          <p:nvPr/>
        </p:nvSpPr>
        <p:spPr>
          <a:xfrm>
            <a:off x="503237" y="1477962"/>
            <a:ext cx="7520255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k8s </a:t>
            </a:r>
            <a:r>
              <a:rPr kumimoji="1" lang="ja-JP" altLang="en-US" sz="3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クラスタの情報</a:t>
            </a:r>
            <a:endParaRPr kumimoji="1" lang="ja-JP" altLang="en-US" sz="3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9D3C01-78DF-5B47-959A-17F35DF40934}"/>
              </a:ext>
            </a:extLst>
          </p:cNvPr>
          <p:cNvSpPr txBox="1"/>
          <p:nvPr/>
        </p:nvSpPr>
        <p:spPr>
          <a:xfrm>
            <a:off x="503237" y="4084474"/>
            <a:ext cx="11279964" cy="7263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altLang="ja-JP" sz="2800" dirty="0">
                <a:latin typeface="Courier" pitchFamily="2" charset="0"/>
              </a:rPr>
              <a:t>$ </a:t>
            </a:r>
            <a:r>
              <a:rPr lang="en-US" altLang="ja-JP" sz="2800" dirty="0" err="1">
                <a:latin typeface="Courier" pitchFamily="2" charset="0"/>
              </a:rPr>
              <a:t>kubectl</a:t>
            </a:r>
            <a:r>
              <a:rPr lang="en-US" altLang="ja-JP" sz="2800" dirty="0">
                <a:latin typeface="Courier" pitchFamily="2" charset="0"/>
              </a:rPr>
              <a:t> version</a:t>
            </a:r>
            <a:endParaRPr lang="ja-JP" altLang="en-US" sz="2800">
              <a:latin typeface="Courier" pitchFamily="2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70BFBE-F860-964E-9821-77B9D7C7C731}"/>
              </a:ext>
            </a:extLst>
          </p:cNvPr>
          <p:cNvSpPr txBox="1"/>
          <p:nvPr/>
        </p:nvSpPr>
        <p:spPr>
          <a:xfrm>
            <a:off x="503237" y="3322474"/>
            <a:ext cx="7520255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k8s </a:t>
            </a:r>
            <a:r>
              <a:rPr kumimoji="1" lang="ja-JP" altLang="en-US" sz="3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のバージョン</a:t>
            </a:r>
            <a:endParaRPr kumimoji="1" lang="ja-JP" altLang="en-US" sz="3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E1AD5A1-5C41-7A40-BAB7-9DA39644E14F}"/>
              </a:ext>
            </a:extLst>
          </p:cNvPr>
          <p:cNvSpPr txBox="1"/>
          <p:nvPr/>
        </p:nvSpPr>
        <p:spPr>
          <a:xfrm>
            <a:off x="503237" y="5805876"/>
            <a:ext cx="11279964" cy="7263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altLang="ja-JP" sz="2800" dirty="0">
                <a:latin typeface="Courier" pitchFamily="2" charset="0"/>
              </a:rPr>
              <a:t>$ </a:t>
            </a:r>
            <a:r>
              <a:rPr lang="en-US" altLang="ja-JP" sz="2800" dirty="0" err="1">
                <a:latin typeface="Courier" pitchFamily="2" charset="0"/>
              </a:rPr>
              <a:t>kubectl</a:t>
            </a:r>
            <a:r>
              <a:rPr lang="en-US" altLang="ja-JP" sz="2800" dirty="0">
                <a:latin typeface="Courier" pitchFamily="2" charset="0"/>
              </a:rPr>
              <a:t> get node</a:t>
            </a:r>
            <a:endParaRPr lang="ja-JP" altLang="en-US" sz="2800">
              <a:latin typeface="Courier" pitchFamily="2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A5AC8A5-B702-2C47-9B33-712AEB06512F}"/>
              </a:ext>
            </a:extLst>
          </p:cNvPr>
          <p:cNvSpPr txBox="1"/>
          <p:nvPr/>
        </p:nvSpPr>
        <p:spPr>
          <a:xfrm>
            <a:off x="503237" y="5043876"/>
            <a:ext cx="7520255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k8s </a:t>
            </a:r>
            <a:r>
              <a:rPr kumimoji="1" lang="ja-JP" altLang="en-US" sz="3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のノードの情報</a:t>
            </a:r>
            <a:endParaRPr kumimoji="1" lang="ja-JP" altLang="en-US" sz="3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328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128A75D-9133-C64E-90C6-43ABCAAB8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237" y="4815832"/>
            <a:ext cx="1301750" cy="130175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8DD0D9D-E648-8543-939D-CB4ABB16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38" y="4815832"/>
            <a:ext cx="1219200" cy="12192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5D5B640-69EB-3240-9ECB-3839656FD6E3}"/>
              </a:ext>
            </a:extLst>
          </p:cNvPr>
          <p:cNvSpPr txBox="1"/>
          <p:nvPr/>
        </p:nvSpPr>
        <p:spPr>
          <a:xfrm>
            <a:off x="4666897" y="2158053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8. Docker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 イメージ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Push</a:t>
            </a: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E63D6E1-18F5-A64F-9C26-8B19E772FFF9}"/>
              </a:ext>
            </a:extLst>
          </p:cNvPr>
          <p:cNvSpPr txBox="1"/>
          <p:nvPr/>
        </p:nvSpPr>
        <p:spPr>
          <a:xfrm>
            <a:off x="5052780" y="6096844"/>
            <a:ext cx="2079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Azure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Continer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 Registry</a:t>
            </a: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6506441-41C0-AA42-AC57-B68C6CA2D3B3}"/>
              </a:ext>
            </a:extLst>
          </p:cNvPr>
          <p:cNvSpPr txBox="1"/>
          <p:nvPr/>
        </p:nvSpPr>
        <p:spPr>
          <a:xfrm>
            <a:off x="4659491" y="1640856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7. Docker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 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Login</a:t>
            </a: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C00E1BF-196D-B041-9214-83E94690EE0C}"/>
              </a:ext>
            </a:extLst>
          </p:cNvPr>
          <p:cNvSpPr/>
          <p:nvPr/>
        </p:nvSpPr>
        <p:spPr>
          <a:xfrm>
            <a:off x="4476759" y="1393438"/>
            <a:ext cx="2873357" cy="30944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DBEFF14-166B-6D4F-B67E-8A1EC34E27B4}"/>
              </a:ext>
            </a:extLst>
          </p:cNvPr>
          <p:cNvSpPr/>
          <p:nvPr/>
        </p:nvSpPr>
        <p:spPr>
          <a:xfrm>
            <a:off x="8494433" y="1416408"/>
            <a:ext cx="3286405" cy="30944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EB079CFF-EDED-D940-B18D-2CD01497CD8F}"/>
              </a:ext>
            </a:extLst>
          </p:cNvPr>
          <p:cNvCxnSpPr>
            <a:cxnSpLocks/>
            <a:stCxn id="32" idx="1"/>
            <a:endCxn id="28" idx="3"/>
          </p:cNvCxnSpPr>
          <p:nvPr/>
        </p:nvCxnSpPr>
        <p:spPr>
          <a:xfrm flipH="1" flipV="1">
            <a:off x="7350116" y="2940650"/>
            <a:ext cx="1144317" cy="2297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30F4C6D-1E5C-2C49-B1EC-002BCC5C88E1}"/>
              </a:ext>
            </a:extLst>
          </p:cNvPr>
          <p:cNvSpPr txBox="1"/>
          <p:nvPr/>
        </p:nvSpPr>
        <p:spPr>
          <a:xfrm>
            <a:off x="8849907" y="6035032"/>
            <a:ext cx="2079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Azure Kubernetes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Service</a:t>
            </a: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5FC9029-D232-3143-9DD9-238C6F794F4E}"/>
              </a:ext>
            </a:extLst>
          </p:cNvPr>
          <p:cNvSpPr txBox="1"/>
          <p:nvPr/>
        </p:nvSpPr>
        <p:spPr>
          <a:xfrm>
            <a:off x="8631918" y="3517674"/>
            <a:ext cx="314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10. Deployment YAML 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作成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941E1C7-E486-7941-B61F-0E3C17E1FB92}"/>
              </a:ext>
            </a:extLst>
          </p:cNvPr>
          <p:cNvSpPr txBox="1"/>
          <p:nvPr/>
        </p:nvSpPr>
        <p:spPr>
          <a:xfrm>
            <a:off x="8631918" y="3989400"/>
            <a:ext cx="271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9. ACR 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接続情報の作成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258B953-87B7-3846-A570-D30CE6574B4B}"/>
              </a:ext>
            </a:extLst>
          </p:cNvPr>
          <p:cNvSpPr txBox="1"/>
          <p:nvPr/>
        </p:nvSpPr>
        <p:spPr>
          <a:xfrm>
            <a:off x="8631918" y="3045946"/>
            <a:ext cx="271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11. Deployment 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の適用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47689623-5112-494D-8AC3-E4555105D330}"/>
              </a:ext>
            </a:extLst>
          </p:cNvPr>
          <p:cNvSpPr txBox="1"/>
          <p:nvPr/>
        </p:nvSpPr>
        <p:spPr>
          <a:xfrm>
            <a:off x="8631918" y="2574218"/>
            <a:ext cx="311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12. Kubernetes 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の基本操作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5CAEB82-BA21-CE43-9B61-2089F2C0DD81}"/>
              </a:ext>
            </a:extLst>
          </p:cNvPr>
          <p:cNvSpPr txBox="1"/>
          <p:nvPr/>
        </p:nvSpPr>
        <p:spPr>
          <a:xfrm>
            <a:off x="8631918" y="2102490"/>
            <a:ext cx="326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13. Service YAML 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作成と適用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1FDFD17-CA22-9A47-AFE4-E8B987F87C73}"/>
              </a:ext>
            </a:extLst>
          </p:cNvPr>
          <p:cNvSpPr txBox="1"/>
          <p:nvPr/>
        </p:nvSpPr>
        <p:spPr>
          <a:xfrm>
            <a:off x="8631918" y="1630762"/>
            <a:ext cx="330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14. Ingress YAML 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作成と適用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50" name="タイトル 1">
            <a:extLst>
              <a:ext uri="{FF2B5EF4-FFF2-40B4-BE49-F238E27FC236}">
                <a16:creationId xmlns:a16="http://schemas.microsoft.com/office/drawing/2014/main" id="{5AA97AC4-8727-4943-8502-1651F0EAA67C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今回の実施内容</a:t>
            </a:r>
          </a:p>
        </p:txBody>
      </p:sp>
    </p:spTree>
    <p:extLst>
      <p:ext uri="{BB962C8B-B14F-4D97-AF65-F5344CB8AC3E}">
        <p14:creationId xmlns:p14="http://schemas.microsoft.com/office/powerpoint/2010/main" val="1297287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E4B8F5-1FCA-9B4E-9F53-86F7119E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Kubectl</a:t>
            </a:r>
            <a:r>
              <a:rPr kumimoji="1" lang="en-US" altLang="ja-JP" dirty="0"/>
              <a:t> </a:t>
            </a:r>
            <a:r>
              <a:rPr kumimoji="1" lang="ja-JP" altLang="en-US"/>
              <a:t>クラスタ情報、バージョン、ノード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C2F3EC-5FE8-EE4E-8A9F-D0A034A1FA56}"/>
              </a:ext>
            </a:extLst>
          </p:cNvPr>
          <p:cNvSpPr txBox="1"/>
          <p:nvPr/>
        </p:nvSpPr>
        <p:spPr>
          <a:xfrm>
            <a:off x="503237" y="2239962"/>
            <a:ext cx="11660966" cy="36194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kumimoji="0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pitchFamily="2" charset="0"/>
              </a:rPr>
              <a:t>$ </a:t>
            </a:r>
            <a:r>
              <a:rPr lang="en-US" altLang="ja-JP" sz="3600" dirty="0" err="1">
                <a:latin typeface="Courier" pitchFamily="2" charset="0"/>
              </a:rPr>
              <a:t>kubectl</a:t>
            </a:r>
            <a:r>
              <a:rPr lang="en-US" altLang="ja-JP" sz="3600" dirty="0">
                <a:latin typeface="Courier" pitchFamily="2" charset="0"/>
              </a:rPr>
              <a:t> create secret docker-registry ¥</a:t>
            </a:r>
          </a:p>
          <a:p>
            <a:r>
              <a:rPr lang="en-US" altLang="ja-JP" sz="3600" dirty="0">
                <a:latin typeface="Courier" pitchFamily="2" charset="0"/>
              </a:rPr>
              <a:t> docker-</a:t>
            </a:r>
            <a:r>
              <a:rPr lang="en-US" altLang="ja-JP" sz="3600" dirty="0" err="1">
                <a:latin typeface="Courier" pitchFamily="2" charset="0"/>
              </a:rPr>
              <a:t>reg</a:t>
            </a:r>
            <a:r>
              <a:rPr lang="en-US" altLang="ja-JP" sz="3600" dirty="0">
                <a:latin typeface="Courier" pitchFamily="2" charset="0"/>
              </a:rPr>
              <a:t>-credential ¥ </a:t>
            </a:r>
          </a:p>
          <a:p>
            <a:r>
              <a:rPr lang="en-US" altLang="ja-JP" sz="3600" dirty="0">
                <a:latin typeface="Courier" pitchFamily="2" charset="0"/>
              </a:rPr>
              <a:t> --docker-server=</a:t>
            </a:r>
            <a:r>
              <a:rPr lang="en-US" altLang="ja-JP" sz="3600" dirty="0" err="1">
                <a:latin typeface="Courier" pitchFamily="2" charset="0"/>
              </a:rPr>
              <a:t>yoshio.azurecr.io</a:t>
            </a:r>
            <a:r>
              <a:rPr lang="en-US" altLang="ja-JP" sz="3600" dirty="0">
                <a:latin typeface="Courier" pitchFamily="2" charset="0"/>
              </a:rPr>
              <a:t> ¥</a:t>
            </a:r>
          </a:p>
          <a:p>
            <a:r>
              <a:rPr lang="en-US" altLang="ja-JP" sz="3600" dirty="0">
                <a:latin typeface="Courier" pitchFamily="2" charset="0"/>
              </a:rPr>
              <a:t> --docker-username=</a:t>
            </a:r>
            <a:r>
              <a:rPr lang="en-US" altLang="ja-JP" sz="3600" dirty="0" err="1">
                <a:latin typeface="Courier" pitchFamily="2" charset="0"/>
              </a:rPr>
              <a:t>yoshio</a:t>
            </a:r>
            <a:r>
              <a:rPr lang="en-US" altLang="ja-JP" sz="3600" dirty="0">
                <a:latin typeface="Courier" pitchFamily="2" charset="0"/>
              </a:rPr>
              <a:t>  ¥</a:t>
            </a:r>
          </a:p>
          <a:p>
            <a:r>
              <a:rPr lang="en-US" altLang="ja-JP" sz="3600" dirty="0">
                <a:latin typeface="Courier" pitchFamily="2" charset="0"/>
              </a:rPr>
              <a:t> --docker-password="*********¥****" ¥</a:t>
            </a:r>
          </a:p>
          <a:p>
            <a:r>
              <a:rPr lang="en-US" altLang="ja-JP" sz="3600" dirty="0">
                <a:latin typeface="Courier" pitchFamily="2" charset="0"/>
              </a:rPr>
              <a:t> --docker-email=</a:t>
            </a:r>
            <a:r>
              <a:rPr lang="en-US" altLang="ja-JP" sz="3600" dirty="0" err="1">
                <a:latin typeface="Courier" pitchFamily="2" charset="0"/>
              </a:rPr>
              <a:t>foo-bar@microsoft.com</a:t>
            </a:r>
            <a:endParaRPr lang="en-US" altLang="ja-JP" sz="3600" dirty="0">
              <a:latin typeface="Courier" pitchFamily="2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0569E9D-A2BD-5247-81FE-E9E81B582746}"/>
              </a:ext>
            </a:extLst>
          </p:cNvPr>
          <p:cNvSpPr txBox="1"/>
          <p:nvPr/>
        </p:nvSpPr>
        <p:spPr>
          <a:xfrm>
            <a:off x="503237" y="1477962"/>
            <a:ext cx="7520255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ACR </a:t>
            </a:r>
            <a:r>
              <a:rPr kumimoji="1" lang="ja-JP" alt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接続情報の作成</a:t>
            </a:r>
            <a:endParaRPr kumimoji="1" lang="ja-JP" altLang="en-US" sz="36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7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E4B8F5-1FCA-9B4E-9F53-86F7119E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Deployment YAML </a:t>
            </a:r>
            <a:r>
              <a:rPr kumimoji="1" lang="ja-JP" altLang="en-US"/>
              <a:t>の作成</a:t>
            </a:r>
            <a:r>
              <a:rPr kumimoji="1" lang="en-US" altLang="ja-JP" dirty="0"/>
              <a:t> </a:t>
            </a:r>
            <a:r>
              <a:rPr kumimoji="1" lang="en-US" altLang="ja-JP" sz="3200" dirty="0"/>
              <a:t>– (</a:t>
            </a:r>
            <a:r>
              <a:rPr lang="en-US" altLang="ja-JP" sz="3200" dirty="0"/>
              <a:t>4-create-deployment-svc.yaml)</a:t>
            </a:r>
            <a:br>
              <a:rPr lang="en-US" altLang="ja-JP" sz="3200" dirty="0"/>
            </a:br>
            <a:endParaRPr kumimoji="1"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0569E9D-A2BD-5247-81FE-E9E81B582746}"/>
              </a:ext>
            </a:extLst>
          </p:cNvPr>
          <p:cNvSpPr txBox="1"/>
          <p:nvPr/>
        </p:nvSpPr>
        <p:spPr>
          <a:xfrm>
            <a:off x="6548948" y="1592262"/>
            <a:ext cx="5615255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修正箇所</a:t>
            </a:r>
            <a:endParaRPr kumimoji="1" lang="ja-JP" altLang="en-US" sz="3600" b="0" i="0" u="none" strike="noStrike" kern="1200" cap="none" spc="0" normalizeH="0" baseline="0" noProof="0" dirty="0" err="1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+mn-cs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7312F06-E0FB-7545-92E2-87B6A91D7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" y="1363662"/>
            <a:ext cx="6019800" cy="491813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428FC89-48AB-7144-820E-81B6B06E7093}"/>
              </a:ext>
            </a:extLst>
          </p:cNvPr>
          <p:cNvSpPr txBox="1"/>
          <p:nvPr/>
        </p:nvSpPr>
        <p:spPr>
          <a:xfrm>
            <a:off x="6779914" y="2585024"/>
            <a:ext cx="5384289" cy="12926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2400" dirty="0">
                <a:latin typeface="Courier" pitchFamily="2" charset="0"/>
              </a:rPr>
              <a:t>image: </a:t>
            </a:r>
            <a:r>
              <a:rPr lang="en-US" altLang="ja-JP" sz="2400" dirty="0" err="1">
                <a:latin typeface="Courier" pitchFamily="2" charset="0"/>
              </a:rPr>
              <a:t>yoshio.azurecr.io</a:t>
            </a:r>
            <a:r>
              <a:rPr lang="en-US" altLang="ja-JP" sz="2400" dirty="0">
                <a:latin typeface="Courier" pitchFamily="2" charset="0"/>
              </a:rPr>
              <a:t>/tyoshio2002/front-spring-service:1.7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758A49C-F0B5-DE4F-9004-82A5B5E3D919}"/>
              </a:ext>
            </a:extLst>
          </p:cNvPr>
          <p:cNvSpPr txBox="1"/>
          <p:nvPr/>
        </p:nvSpPr>
        <p:spPr>
          <a:xfrm>
            <a:off x="6744308" y="4792662"/>
            <a:ext cx="5615255" cy="13696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ご自身で作成した</a:t>
            </a: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ACR </a:t>
            </a:r>
            <a:r>
              <a:rPr kumimoji="1" lang="ja-JP" alt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サーバ名、</a:t>
            </a:r>
            <a:endParaRPr kumimoji="1" lang="en-US" altLang="ja-JP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コンテナのイメージ名に置き換えてください</a:t>
            </a:r>
            <a:endParaRPr kumimoji="1" lang="ja-JP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9233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B17FC2-79A9-6842-BFDB-1A1EDCCA3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Deployment YAML </a:t>
            </a:r>
            <a:r>
              <a:rPr kumimoji="1" lang="ja-JP" altLang="en-US"/>
              <a:t>の適用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3698E8-841B-304E-A06E-394A0E913B9E}"/>
              </a:ext>
            </a:extLst>
          </p:cNvPr>
          <p:cNvSpPr txBox="1"/>
          <p:nvPr/>
        </p:nvSpPr>
        <p:spPr>
          <a:xfrm>
            <a:off x="503237" y="1961999"/>
            <a:ext cx="11660966" cy="8494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kumimoji="0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pitchFamily="2" charset="0"/>
              </a:rPr>
              <a:t>$ </a:t>
            </a:r>
            <a:r>
              <a:rPr lang="en-US" altLang="ja-JP" sz="3600" dirty="0">
                <a:latin typeface="Courier" pitchFamily="2" charset="0"/>
              </a:rPr>
              <a:t>./4-1-build-create.sh 1.1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57A57C3-B238-E84A-B654-408790C1A3DA}"/>
              </a:ext>
            </a:extLst>
          </p:cNvPr>
          <p:cNvSpPr txBox="1"/>
          <p:nvPr/>
        </p:nvSpPr>
        <p:spPr>
          <a:xfrm>
            <a:off x="503237" y="1199999"/>
            <a:ext cx="7520255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b</a:t>
            </a:r>
            <a:r>
              <a:rPr kumimoji="1" lang="en-US" altLang="ja-JP" sz="36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uild</a:t>
            </a: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 </a:t>
            </a:r>
            <a:r>
              <a:rPr kumimoji="1" lang="ja-JP" alt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スクリプトの実行</a:t>
            </a:r>
            <a:endParaRPr kumimoji="1" lang="ja-JP" altLang="en-US" sz="36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BA331F6-3584-AB4C-8678-8EDA0A944558}"/>
              </a:ext>
            </a:extLst>
          </p:cNvPr>
          <p:cNvSpPr txBox="1"/>
          <p:nvPr/>
        </p:nvSpPr>
        <p:spPr>
          <a:xfrm>
            <a:off x="503237" y="3691806"/>
            <a:ext cx="11660966" cy="24499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altLang="ja-JP" sz="2000" dirty="0">
                <a:solidFill>
                  <a:srgbClr val="FFFFFF"/>
                </a:solidFill>
                <a:latin typeface="Courier" pitchFamily="2" charset="0"/>
              </a:rPr>
              <a:t># Change the version for docker image inside of YAML file </a:t>
            </a:r>
          </a:p>
          <a:p>
            <a:r>
              <a:rPr lang="en-US" altLang="ja-JP" sz="2000" dirty="0" err="1">
                <a:solidFill>
                  <a:srgbClr val="FFC000"/>
                </a:solidFill>
                <a:latin typeface="Courier" pitchFamily="2" charset="0"/>
              </a:rPr>
              <a:t>sed</a:t>
            </a:r>
            <a:r>
              <a:rPr lang="en-US" altLang="ja-JP" sz="2000" dirty="0">
                <a:solidFill>
                  <a:srgbClr val="FFC000"/>
                </a:solidFill>
                <a:latin typeface="Courier" pitchFamily="2" charset="0"/>
              </a:rPr>
              <a:t> -</a:t>
            </a:r>
            <a:r>
              <a:rPr lang="en-US" altLang="ja-JP" sz="2000" dirty="0" err="1">
                <a:solidFill>
                  <a:srgbClr val="FFC000"/>
                </a:solidFill>
                <a:latin typeface="Courier" pitchFamily="2" charset="0"/>
              </a:rPr>
              <a:t>i</a:t>
            </a:r>
            <a:r>
              <a:rPr lang="en-US" altLang="ja-JP" sz="2000" dirty="0">
                <a:solidFill>
                  <a:srgbClr val="FFC000"/>
                </a:solidFill>
                <a:latin typeface="Courier" pitchFamily="2" charset="0"/>
              </a:rPr>
              <a:t> -e "</a:t>
            </a:r>
            <a:r>
              <a:rPr lang="en-US" altLang="ja-JP" sz="2000" dirty="0" err="1">
                <a:solidFill>
                  <a:srgbClr val="FFC000"/>
                </a:solidFill>
                <a:latin typeface="Courier" pitchFamily="2" charset="0"/>
              </a:rPr>
              <a:t>s|image</a:t>
            </a:r>
            <a:r>
              <a:rPr lang="en-US" altLang="ja-JP" sz="2000" dirty="0">
                <a:solidFill>
                  <a:srgbClr val="FFC000"/>
                </a:solidFill>
                <a:latin typeface="Courier" pitchFamily="2" charset="0"/>
              </a:rPr>
              <a:t>: .*|image: $DOCKER_REPOSITORY/$DOCKER_IMAGE:${VERSION}|g" 4-create-deployment-svc.yaml</a:t>
            </a:r>
          </a:p>
          <a:p>
            <a:endParaRPr lang="en-US" altLang="ja-JP" sz="2000" dirty="0">
              <a:solidFill>
                <a:srgbClr val="FFFFFF"/>
              </a:solidFill>
              <a:latin typeface="Courier" pitchFamily="2" charset="0"/>
            </a:endParaRPr>
          </a:p>
          <a:p>
            <a:r>
              <a:rPr lang="en-US" altLang="ja-JP" sz="2000" dirty="0">
                <a:solidFill>
                  <a:srgbClr val="FFFFFF"/>
                </a:solidFill>
                <a:latin typeface="Courier" pitchFamily="2" charset="0"/>
              </a:rPr>
              <a:t># Apply the new Image to the Service</a:t>
            </a:r>
          </a:p>
          <a:p>
            <a:r>
              <a:rPr lang="en-US" altLang="ja-JP" sz="2000" dirty="0" err="1">
                <a:solidFill>
                  <a:srgbClr val="FFC000"/>
                </a:solidFill>
                <a:latin typeface="Courier" pitchFamily="2" charset="0"/>
              </a:rPr>
              <a:t>kubectl</a:t>
            </a:r>
            <a:r>
              <a:rPr lang="en-US" altLang="ja-JP" sz="2000" dirty="0">
                <a:solidFill>
                  <a:srgbClr val="FFC000"/>
                </a:solidFill>
                <a:latin typeface="Courier" pitchFamily="2" charset="0"/>
              </a:rPr>
              <a:t> apply --record -f 4-create-deployment-svc.yaml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AA18EB-A08F-F649-8DB6-3657C8CBF517}"/>
              </a:ext>
            </a:extLst>
          </p:cNvPr>
          <p:cNvSpPr txBox="1"/>
          <p:nvPr/>
        </p:nvSpPr>
        <p:spPr>
          <a:xfrm>
            <a:off x="293462" y="3034026"/>
            <a:ext cx="12143013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内部的には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 </a:t>
            </a:r>
            <a:r>
              <a:rPr kumimoji="1" lang="en-US" altLang="ja-JP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sed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 </a:t>
            </a: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でバージョンの書き換えと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 apply </a:t>
            </a: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を実行</a:t>
            </a:r>
            <a:endParaRPr kumimoji="1" lang="ja-JP" altLang="en-US" sz="2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+mn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53A3C4E-3766-9B43-A895-5780B10B9662}"/>
              </a:ext>
            </a:extLst>
          </p:cNvPr>
          <p:cNvSpPr txBox="1"/>
          <p:nvPr/>
        </p:nvSpPr>
        <p:spPr>
          <a:xfrm>
            <a:off x="503237" y="6392862"/>
            <a:ext cx="11811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※</a:t>
            </a:r>
            <a:r>
              <a:rPr kumimoji="1" lang="ja-JP" alt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慣れてくると</a:t>
            </a: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</a:t>
            </a:r>
            <a:r>
              <a:rPr lang="en-US" altLang="ja-JP" sz="24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2-build-create.sh</a:t>
            </a:r>
            <a:r>
              <a:rPr kumimoji="1" lang="ja-JP" alt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の中で上記を実行し１回で</a:t>
            </a: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apply </a:t>
            </a:r>
            <a:r>
              <a:rPr kumimoji="1" lang="ja-JP" alt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まで可能</a:t>
            </a:r>
            <a:endParaRPr lang="en-US" altLang="ja-JP" sz="24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726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8D3619B-9024-7E4E-814E-78335C164AF3}"/>
              </a:ext>
            </a:extLst>
          </p:cNvPr>
          <p:cNvSpPr txBox="1"/>
          <p:nvPr/>
        </p:nvSpPr>
        <p:spPr>
          <a:xfrm>
            <a:off x="0" y="6392862"/>
            <a:ext cx="12436475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http://</a:t>
            </a:r>
            <a:r>
              <a:rPr kumimoji="1" lang="en-US" altLang="ja-JP" sz="3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aka.ms</a:t>
            </a:r>
            <a:r>
              <a:rPr kumimoji="1" lang="en-US" altLang="ja-JP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/free-account-create-</a:t>
            </a:r>
            <a:r>
              <a:rPr kumimoji="1" lang="en-US" altLang="ja-JP" sz="3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jp</a:t>
            </a:r>
            <a:endParaRPr kumimoji="1" lang="ja-JP" altLang="en-US" sz="3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359C53-B573-014F-A226-67A41DF8C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81" y="0"/>
            <a:ext cx="93161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6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C4ED67-8AE5-B94E-A70E-9E28EDBE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kubectl</a:t>
            </a:r>
            <a:r>
              <a:rPr kumimoji="1" lang="en-US" altLang="ja-JP" dirty="0"/>
              <a:t> </a:t>
            </a:r>
            <a:r>
              <a:rPr kumimoji="1" lang="ja-JP" altLang="en-US"/>
              <a:t>コマンド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19E2AD4-CBAA-924B-ADF3-FAE999D3D486}"/>
              </a:ext>
            </a:extLst>
          </p:cNvPr>
          <p:cNvSpPr txBox="1"/>
          <p:nvPr/>
        </p:nvSpPr>
        <p:spPr>
          <a:xfrm>
            <a:off x="503237" y="1439862"/>
            <a:ext cx="11506200" cy="40994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$ </a:t>
            </a:r>
            <a:r>
              <a:rPr kumimoji="1" lang="en-US" altLang="ja-JP" sz="2800" b="1" dirty="0" err="1">
                <a:solidFill>
                  <a:srgbClr val="FFC000"/>
                </a:solidFill>
                <a:latin typeface="Courier" pitchFamily="2" charset="0"/>
              </a:rPr>
              <a:t>kubectl</a:t>
            </a:r>
            <a:r>
              <a:rPr kumimoji="1" lang="en-US" altLang="ja-JP" sz="2800" b="1" dirty="0">
                <a:solidFill>
                  <a:srgbClr val="FFC000"/>
                </a:solidFill>
                <a:latin typeface="Courier" pitchFamily="2" charset="0"/>
              </a:rPr>
              <a:t> get deployment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NAME                   </a:t>
            </a:r>
            <a:r>
              <a:rPr kumimoji="1" lang="en-US" altLang="ja-JP" sz="2000" dirty="0">
                <a:solidFill>
                  <a:srgbClr val="00B050"/>
                </a:solidFill>
                <a:latin typeface="Courier" pitchFamily="2" charset="0"/>
              </a:rPr>
              <a:t>READY</a:t>
            </a:r>
            <a:r>
              <a:rPr kumimoji="1" lang="en-US" altLang="ja-JP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   UP-TO-DATE   AVAILABLE   AGE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spring-front-service   </a:t>
            </a:r>
            <a:r>
              <a:rPr kumimoji="1" lang="en-US" altLang="ja-JP" sz="2000" dirty="0">
                <a:solidFill>
                  <a:srgbClr val="00B050"/>
                </a:solidFill>
                <a:latin typeface="Courier" pitchFamily="2" charset="0"/>
              </a:rPr>
              <a:t>2/2</a:t>
            </a:r>
            <a:r>
              <a:rPr kumimoji="1" lang="en-US" altLang="ja-JP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     2            2           18h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kumimoji="1" lang="en-US" altLang="ja-JP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$ </a:t>
            </a:r>
            <a:r>
              <a:rPr kumimoji="1" lang="en-US" altLang="ja-JP" sz="2800" b="1" dirty="0" err="1">
                <a:solidFill>
                  <a:srgbClr val="FFC000"/>
                </a:solidFill>
                <a:latin typeface="Courier" pitchFamily="2" charset="0"/>
              </a:rPr>
              <a:t>kubectl</a:t>
            </a:r>
            <a:r>
              <a:rPr kumimoji="1" lang="en-US" altLang="ja-JP" sz="2800" b="1" dirty="0">
                <a:solidFill>
                  <a:srgbClr val="FFC000"/>
                </a:solidFill>
                <a:latin typeface="Courier" pitchFamily="2" charset="0"/>
              </a:rPr>
              <a:t> get </a:t>
            </a:r>
            <a:r>
              <a:rPr kumimoji="1" lang="en-US" altLang="ja-JP" sz="2800" b="1" dirty="0" err="1">
                <a:solidFill>
                  <a:srgbClr val="FFC000"/>
                </a:solidFill>
                <a:latin typeface="Courier" pitchFamily="2" charset="0"/>
              </a:rPr>
              <a:t>po</a:t>
            </a:r>
            <a:endParaRPr kumimoji="1" lang="en-US" altLang="ja-JP" sz="2800" b="1" dirty="0">
              <a:solidFill>
                <a:srgbClr val="FFC000"/>
              </a:solidFill>
              <a:latin typeface="Courier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NAME                                   </a:t>
            </a:r>
            <a:r>
              <a:rPr kumimoji="1" lang="en-US" altLang="ja-JP" sz="2000" dirty="0">
                <a:solidFill>
                  <a:srgbClr val="00B050"/>
                </a:solidFill>
                <a:latin typeface="Courier" pitchFamily="2" charset="0"/>
              </a:rPr>
              <a:t>READY</a:t>
            </a:r>
            <a:r>
              <a:rPr kumimoji="1" lang="en-US" altLang="ja-JP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   </a:t>
            </a:r>
            <a:r>
              <a:rPr kumimoji="1" lang="en-US" altLang="ja-JP" sz="2000" dirty="0">
                <a:solidFill>
                  <a:srgbClr val="00B050"/>
                </a:solidFill>
                <a:latin typeface="Courier" pitchFamily="2" charset="0"/>
              </a:rPr>
              <a:t>STATUS</a:t>
            </a:r>
            <a:r>
              <a:rPr kumimoji="1" lang="en-US" altLang="ja-JP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    RESTARTS   AGE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spring-front-service-c65c977fd-68jkf   </a:t>
            </a:r>
            <a:r>
              <a:rPr kumimoji="1" lang="en-US" altLang="ja-JP" sz="2000" dirty="0">
                <a:solidFill>
                  <a:srgbClr val="00B050"/>
                </a:solidFill>
                <a:latin typeface="Courier" pitchFamily="2" charset="0"/>
              </a:rPr>
              <a:t>1/1</a:t>
            </a:r>
            <a:r>
              <a:rPr kumimoji="1" lang="en-US" altLang="ja-JP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     </a:t>
            </a:r>
            <a:r>
              <a:rPr kumimoji="1" lang="en-US" altLang="ja-JP" sz="2000" dirty="0">
                <a:solidFill>
                  <a:srgbClr val="00B050"/>
                </a:solidFill>
                <a:latin typeface="Courier" pitchFamily="2" charset="0"/>
              </a:rPr>
              <a:t>Running</a:t>
            </a:r>
            <a:r>
              <a:rPr kumimoji="1" lang="en-US" altLang="ja-JP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   0          17h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spring-front-service-c65c977fd-kshzc   </a:t>
            </a:r>
            <a:r>
              <a:rPr kumimoji="1" lang="en-US" altLang="ja-JP" sz="2000" dirty="0">
                <a:solidFill>
                  <a:srgbClr val="00B050"/>
                </a:solidFill>
                <a:latin typeface="Courier" pitchFamily="2" charset="0"/>
              </a:rPr>
              <a:t>1/1 </a:t>
            </a:r>
            <a:r>
              <a:rPr kumimoji="1" lang="en-US" altLang="ja-JP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    </a:t>
            </a:r>
            <a:r>
              <a:rPr kumimoji="1" lang="en-US" altLang="ja-JP" sz="2000" dirty="0">
                <a:solidFill>
                  <a:srgbClr val="00B050"/>
                </a:solidFill>
                <a:latin typeface="Courier" pitchFamily="2" charset="0"/>
              </a:rPr>
              <a:t>Running</a:t>
            </a:r>
            <a:r>
              <a:rPr kumimoji="1" lang="en-US" altLang="ja-JP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   0          17h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kumimoji="1" lang="en-US" altLang="ja-JP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$ </a:t>
            </a:r>
            <a:r>
              <a:rPr kumimoji="1" lang="en-US" altLang="ja-JP" sz="2800" b="1" dirty="0" err="1">
                <a:solidFill>
                  <a:srgbClr val="FFC000"/>
                </a:solidFill>
                <a:latin typeface="Courier" pitchFamily="2" charset="0"/>
              </a:rPr>
              <a:t>kubectl</a:t>
            </a:r>
            <a:r>
              <a:rPr kumimoji="1" lang="en-US" altLang="ja-JP" sz="2800" b="1" dirty="0">
                <a:solidFill>
                  <a:srgbClr val="FFC000"/>
                </a:solidFill>
                <a:latin typeface="Courier" pitchFamily="2" charset="0"/>
              </a:rPr>
              <a:t> logs spring-front-service-c65c977fd-68jkf</a:t>
            </a:r>
          </a:p>
        </p:txBody>
      </p:sp>
    </p:spTree>
    <p:extLst>
      <p:ext uri="{BB962C8B-B14F-4D97-AF65-F5344CB8AC3E}">
        <p14:creationId xmlns:p14="http://schemas.microsoft.com/office/powerpoint/2010/main" val="401657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C4ED67-8AE5-B94E-A70E-9E28EDBE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アプリケーションの動作確認</a:t>
            </a:r>
            <a:r>
              <a:rPr kumimoji="1" lang="en-US" altLang="ja-JP" dirty="0"/>
              <a:t> – Port Forward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19E2AD4-CBAA-924B-ADF3-FAE999D3D486}"/>
              </a:ext>
            </a:extLst>
          </p:cNvPr>
          <p:cNvSpPr txBox="1"/>
          <p:nvPr/>
        </p:nvSpPr>
        <p:spPr>
          <a:xfrm>
            <a:off x="503237" y="1985335"/>
            <a:ext cx="11506200" cy="15881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altLang="ja-JP" sz="2800" dirty="0">
                <a:latin typeface="Courier" pitchFamily="2" charset="0"/>
              </a:rPr>
              <a:t>$ </a:t>
            </a:r>
            <a:r>
              <a:rPr lang="en-US" altLang="ja-JP" sz="2800" dirty="0" err="1">
                <a:solidFill>
                  <a:srgbClr val="FFC000"/>
                </a:solidFill>
                <a:latin typeface="Courier" pitchFamily="2" charset="0"/>
              </a:rPr>
              <a:t>kubectl</a:t>
            </a:r>
            <a:r>
              <a:rPr lang="en-US" altLang="ja-JP" sz="2800" dirty="0">
                <a:solidFill>
                  <a:srgbClr val="FFC000"/>
                </a:solidFill>
                <a:latin typeface="Courier" pitchFamily="2" charset="0"/>
              </a:rPr>
              <a:t> port-forward spring-front-service-c65c977fd-68jkf 8080:8080</a:t>
            </a:r>
          </a:p>
          <a:p>
            <a:r>
              <a:rPr lang="en-US" altLang="ja-JP" sz="2800" dirty="0">
                <a:latin typeface="Courier" pitchFamily="2" charset="0"/>
              </a:rPr>
              <a:t>Forwarding from 127.0.0.1:8080 -&gt; 8080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85ACC5B-AB04-C345-9F39-8CD6E3420386}"/>
              </a:ext>
            </a:extLst>
          </p:cNvPr>
          <p:cNvSpPr txBox="1"/>
          <p:nvPr/>
        </p:nvSpPr>
        <p:spPr>
          <a:xfrm>
            <a:off x="516617" y="4930822"/>
            <a:ext cx="11506200" cy="11572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altLang="ja-JP" sz="2800" dirty="0">
                <a:latin typeface="Courier" pitchFamily="2" charset="0"/>
              </a:rPr>
              <a:t>$ </a:t>
            </a:r>
            <a:r>
              <a:rPr lang="en-US" altLang="ja-JP" sz="2800" dirty="0">
                <a:solidFill>
                  <a:srgbClr val="FFC000"/>
                </a:solidFill>
                <a:latin typeface="Courier" pitchFamily="2" charset="0"/>
              </a:rPr>
              <a:t>curl localhost:8080/sample/hello</a:t>
            </a:r>
          </a:p>
          <a:p>
            <a:r>
              <a:rPr lang="en-US" altLang="ja-JP" sz="2800" dirty="0">
                <a:latin typeface="Courier" pitchFamily="2" charset="0"/>
              </a:rPr>
              <a:t>front-hello-v1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BBA7C1-499E-E748-833D-F99F21A6146A}"/>
              </a:ext>
            </a:extLst>
          </p:cNvPr>
          <p:cNvSpPr txBox="1"/>
          <p:nvPr/>
        </p:nvSpPr>
        <p:spPr>
          <a:xfrm>
            <a:off x="312285" y="1287462"/>
            <a:ext cx="12143013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p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ort-forward </a:t>
            </a: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で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 k8s </a:t>
            </a:r>
            <a:r>
              <a:rPr kumimoji="1" lang="ja-JP" altLang="en-US" sz="280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の</a:t>
            </a:r>
            <a:r>
              <a:rPr kumimoji="1" lang="en-US" altLang="ja-JP" sz="2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pod </a:t>
            </a:r>
            <a:r>
              <a:rPr kumimoji="1" lang="ja-JP" altLang="en-US" sz="280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のポートをローカルにフォワード</a:t>
            </a:r>
            <a:endParaRPr kumimoji="1" lang="ja-JP" altLang="en-US" sz="2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072628-DCDD-8449-A424-D831D814CCB0}"/>
              </a:ext>
            </a:extLst>
          </p:cNvPr>
          <p:cNvSpPr txBox="1"/>
          <p:nvPr/>
        </p:nvSpPr>
        <p:spPr>
          <a:xfrm>
            <a:off x="314779" y="4247558"/>
            <a:ext cx="12143013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ローカルホストに接続し動作確認</a:t>
            </a:r>
            <a:endParaRPr kumimoji="1" lang="ja-JP" altLang="en-US" sz="2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95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DBEFF14-166B-6D4F-B67E-8A1EC34E27B4}"/>
              </a:ext>
            </a:extLst>
          </p:cNvPr>
          <p:cNvSpPr/>
          <p:nvPr/>
        </p:nvSpPr>
        <p:spPr>
          <a:xfrm>
            <a:off x="731836" y="1744662"/>
            <a:ext cx="2819401" cy="21336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50" name="タイトル 1">
            <a:extLst>
              <a:ext uri="{FF2B5EF4-FFF2-40B4-BE49-F238E27FC236}">
                <a16:creationId xmlns:a16="http://schemas.microsoft.com/office/drawing/2014/main" id="{5AA97AC4-8727-4943-8502-1651F0EAA67C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Kubernetes </a:t>
            </a:r>
            <a:r>
              <a:rPr kumimoji="1" lang="ja-JP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における最小単位は</a:t>
            </a:r>
            <a:r>
              <a:rPr kumimoji="1" lang="en-US" altLang="ja-JP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 Pod</a:t>
            </a:r>
            <a:endParaRPr kumimoji="1" lang="ja-JP" alt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 Light" panose="020F0302020204030204"/>
              <a:ea typeface="游ゴシック Light" panose="020B0400000000000000" pitchFamily="34" charset="-128"/>
              <a:cs typeface="+mj-cs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D1414D8-ACA3-E440-8EA0-67326196DB94}"/>
              </a:ext>
            </a:extLst>
          </p:cNvPr>
          <p:cNvSpPr/>
          <p:nvPr/>
        </p:nvSpPr>
        <p:spPr>
          <a:xfrm>
            <a:off x="897671" y="1973262"/>
            <a:ext cx="248773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Container</a:t>
            </a:r>
            <a:endParaRPr kumimoji="1" lang="ja-JP" altLang="en-US" sz="2400" b="1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AAE32AF-DBC3-944A-9CBE-BA01835C10F3}"/>
              </a:ext>
            </a:extLst>
          </p:cNvPr>
          <p:cNvSpPr/>
          <p:nvPr/>
        </p:nvSpPr>
        <p:spPr>
          <a:xfrm>
            <a:off x="897671" y="2893171"/>
            <a:ext cx="248773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Container</a:t>
            </a:r>
            <a:endParaRPr kumimoji="1" lang="ja-JP" altLang="en-US" sz="2400" b="1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40DB420-3BB0-0C4F-AD3F-98F72580CF82}"/>
              </a:ext>
            </a:extLst>
          </p:cNvPr>
          <p:cNvSpPr txBox="1"/>
          <p:nvPr/>
        </p:nvSpPr>
        <p:spPr>
          <a:xfrm>
            <a:off x="731835" y="3972099"/>
            <a:ext cx="2819402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Pod</a:t>
            </a:r>
            <a:endParaRPr kumimoji="1" lang="ja-JP" altLang="en-US" sz="2800" b="0" i="0" u="none" strike="noStrike" kern="1200" cap="none" spc="0" normalizeH="0" baseline="0" noProof="0" dirty="0" err="1">
              <a:ln>
                <a:noFill/>
              </a:ln>
              <a:effectLst/>
              <a:uLnTx/>
              <a:uFillTx/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+mn-cs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1370949-40B2-3B46-948E-BFC85AC9CAB3}"/>
              </a:ext>
            </a:extLst>
          </p:cNvPr>
          <p:cNvSpPr txBox="1"/>
          <p:nvPr/>
        </p:nvSpPr>
        <p:spPr>
          <a:xfrm>
            <a:off x="3717072" y="1744662"/>
            <a:ext cx="8597165" cy="464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u="sng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Pod </a:t>
            </a:r>
            <a:r>
              <a:rPr kumimoji="1" lang="ja-JP" altLang="en-US" sz="2400" u="sng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は複数のコンテナを束ねた物</a:t>
            </a:r>
            <a:endParaRPr kumimoji="1" lang="en-US" altLang="ja-JP" sz="2400" u="sng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endParaRPr kumimoji="1" lang="en-US" altLang="ja-JP" sz="24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依存関係の強いコンテナ同士を繋げローカル接続が可能</a:t>
            </a:r>
            <a:endParaRPr kumimoji="1" lang="en-US" altLang="ja-JP" sz="24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80927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24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IP </a:t>
            </a:r>
            <a:r>
              <a:rPr kumimoji="1" lang="ja-JP" altLang="en-US" sz="24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アドレス</a:t>
            </a:r>
            <a:r>
              <a:rPr kumimoji="1" lang="en-US" altLang="ja-JP" sz="24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, </a:t>
            </a:r>
            <a:r>
              <a:rPr kumimoji="1" lang="ja-JP" altLang="en-US" sz="24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ポート番号などを共有</a:t>
            </a:r>
            <a:endParaRPr kumimoji="1" lang="en-US" altLang="ja-JP" sz="24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自作サービスの起動前に初期化処理を実施</a:t>
            </a:r>
            <a:r>
              <a:rPr kumimoji="1" lang="en-US" altLang="ja-JP" sz="24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(</a:t>
            </a:r>
            <a:r>
              <a:rPr kumimoji="1" lang="en-US" altLang="ja-JP" sz="2400" dirty="0" err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Init</a:t>
            </a:r>
            <a:r>
              <a:rPr kumimoji="1" lang="en-US" altLang="ja-JP" sz="24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Container)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24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Proxy </a:t>
            </a:r>
            <a:r>
              <a:rPr kumimoji="1" lang="ja-JP" altLang="en-US" sz="24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を経由したサービス呼び出し</a:t>
            </a:r>
            <a:r>
              <a:rPr kumimoji="1" lang="en-US" altLang="ja-JP" sz="24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(Side Car: Envoy)</a:t>
            </a:r>
          </a:p>
          <a:p>
            <a:pPr marL="80927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プログラミングで言う所の</a:t>
            </a:r>
            <a:r>
              <a:rPr kumimoji="1" lang="en-US" altLang="ja-JP" sz="24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AOP </a:t>
            </a:r>
            <a:r>
              <a:rPr kumimoji="1" lang="ja-JP" altLang="en-US" sz="24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をコンテナで実現可能</a:t>
            </a:r>
            <a:endParaRPr kumimoji="1" lang="en-US" altLang="ja-JP" sz="24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80927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実処理前にインターセプトして他の作業を実施可能</a:t>
            </a:r>
            <a:r>
              <a:rPr kumimoji="1" lang="en-US" altLang="ja-JP" sz="24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</a:t>
            </a:r>
            <a:endParaRPr kumimoji="1" lang="ja-JP" altLang="en-US" sz="240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826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DBEFF14-166B-6D4F-B67E-8A1EC34E27B4}"/>
              </a:ext>
            </a:extLst>
          </p:cNvPr>
          <p:cNvSpPr/>
          <p:nvPr/>
        </p:nvSpPr>
        <p:spPr>
          <a:xfrm>
            <a:off x="731836" y="1744662"/>
            <a:ext cx="2819401" cy="21336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50" name="タイトル 1">
            <a:extLst>
              <a:ext uri="{FF2B5EF4-FFF2-40B4-BE49-F238E27FC236}">
                <a16:creationId xmlns:a16="http://schemas.microsoft.com/office/drawing/2014/main" id="{5AA97AC4-8727-4943-8502-1651F0EAA67C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Pod </a:t>
            </a:r>
            <a:r>
              <a:rPr kumimoji="1" lang="ja-JP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の特徴</a:t>
            </a:r>
            <a:endParaRPr kumimoji="1" lang="en-US" altLang="ja-JP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 Light" panose="020F0302020204030204"/>
              <a:ea typeface="游ゴシック Light" panose="020B0400000000000000" pitchFamily="34" charset="-128"/>
              <a:cs typeface="+mj-cs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D1414D8-ACA3-E440-8EA0-67326196DB94}"/>
              </a:ext>
            </a:extLst>
          </p:cNvPr>
          <p:cNvSpPr/>
          <p:nvPr/>
        </p:nvSpPr>
        <p:spPr>
          <a:xfrm>
            <a:off x="897671" y="1973262"/>
            <a:ext cx="248773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Container</a:t>
            </a:r>
            <a:endParaRPr kumimoji="1" lang="ja-JP" altLang="en-US" sz="2400" b="1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AAE32AF-DBC3-944A-9CBE-BA01835C10F3}"/>
              </a:ext>
            </a:extLst>
          </p:cNvPr>
          <p:cNvSpPr/>
          <p:nvPr/>
        </p:nvSpPr>
        <p:spPr>
          <a:xfrm>
            <a:off x="897671" y="2893171"/>
            <a:ext cx="248773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Container</a:t>
            </a:r>
            <a:endParaRPr kumimoji="1" lang="ja-JP" altLang="en-US" sz="2400" b="1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40DB420-3BB0-0C4F-AD3F-98F72580CF82}"/>
              </a:ext>
            </a:extLst>
          </p:cNvPr>
          <p:cNvSpPr txBox="1"/>
          <p:nvPr/>
        </p:nvSpPr>
        <p:spPr>
          <a:xfrm>
            <a:off x="731835" y="3972099"/>
            <a:ext cx="2819402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Pod</a:t>
            </a:r>
            <a:endParaRPr kumimoji="1" lang="ja-JP" altLang="en-US" sz="2800" b="0" i="0" u="none" strike="noStrike" kern="1200" cap="none" spc="0" normalizeH="0" baseline="0" noProof="0" dirty="0" err="1">
              <a:ln>
                <a:noFill/>
              </a:ln>
              <a:effectLst/>
              <a:uLnTx/>
              <a:uFillTx/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+mn-cs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1370949-40B2-3B46-948E-BFC85AC9CAB3}"/>
              </a:ext>
            </a:extLst>
          </p:cNvPr>
          <p:cNvSpPr txBox="1"/>
          <p:nvPr/>
        </p:nvSpPr>
        <p:spPr>
          <a:xfrm>
            <a:off x="3717072" y="1744662"/>
            <a:ext cx="8597165" cy="2980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u="sng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Pod </a:t>
            </a:r>
            <a:r>
              <a:rPr kumimoji="1" lang="ja-JP" altLang="en-US" sz="2400" u="sng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は揮発性で単体で動作</a:t>
            </a:r>
            <a:endParaRPr kumimoji="1" lang="en-US" altLang="ja-JP" sz="2400" u="sng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endParaRPr kumimoji="1" lang="en-US" altLang="ja-JP" sz="24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ローリング・アップグレード機能はなし</a:t>
            </a:r>
            <a:endParaRPr kumimoji="1" lang="en-US" altLang="ja-JP" sz="24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ヘルス・チェック機能はなし</a:t>
            </a:r>
            <a:endParaRPr kumimoji="1" lang="en-US" altLang="ja-JP" sz="24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自動修復機能はなし</a:t>
            </a:r>
            <a:endParaRPr kumimoji="1" lang="en-US" altLang="ja-JP" sz="24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スケール・オートスケール機能もなし</a:t>
            </a:r>
          </a:p>
        </p:txBody>
      </p:sp>
    </p:spTree>
    <p:extLst>
      <p:ext uri="{BB962C8B-B14F-4D97-AF65-F5344CB8AC3E}">
        <p14:creationId xmlns:p14="http://schemas.microsoft.com/office/powerpoint/2010/main" val="572449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タイトル 1">
            <a:extLst>
              <a:ext uri="{FF2B5EF4-FFF2-40B4-BE49-F238E27FC236}">
                <a16:creationId xmlns:a16="http://schemas.microsoft.com/office/drawing/2014/main" id="{5AA97AC4-8727-4943-8502-1651F0EAA67C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Deployment  </a:t>
            </a:r>
            <a:r>
              <a:rPr kumimoji="1" lang="ja-JP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の利用</a:t>
            </a:r>
            <a:endParaRPr kumimoji="1" lang="en-US" altLang="ja-JP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 Light" panose="020F0302020204030204"/>
              <a:ea typeface="游ゴシック Light" panose="020B0400000000000000" pitchFamily="34" charset="-128"/>
              <a:cs typeface="+mj-cs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5793927-6F94-E244-9498-55012C0E70F5}"/>
              </a:ext>
            </a:extLst>
          </p:cNvPr>
          <p:cNvGrpSpPr/>
          <p:nvPr/>
        </p:nvGrpSpPr>
        <p:grpSpPr>
          <a:xfrm>
            <a:off x="836584" y="1744663"/>
            <a:ext cx="4133906" cy="2082506"/>
            <a:chOff x="731835" y="1744663"/>
            <a:chExt cx="4133906" cy="2082506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34B92D17-3CF8-A240-988F-702EF0CB5FAB}"/>
                </a:ext>
              </a:extLst>
            </p:cNvPr>
            <p:cNvGrpSpPr/>
            <p:nvPr/>
          </p:nvGrpSpPr>
          <p:grpSpPr>
            <a:xfrm>
              <a:off x="731835" y="1744663"/>
              <a:ext cx="1911352" cy="2082506"/>
              <a:chOff x="731835" y="1744662"/>
              <a:chExt cx="2819402" cy="3071869"/>
            </a:xfrm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1DBEFF14-166B-6D4F-B67E-8A1EC34E27B4}"/>
                  </a:ext>
                </a:extLst>
              </p:cNvPr>
              <p:cNvSpPr/>
              <p:nvPr/>
            </p:nvSpPr>
            <p:spPr>
              <a:xfrm>
                <a:off x="731836" y="1744662"/>
                <a:ext cx="2819401" cy="2133600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BD1414D8-ACA3-E440-8EA0-67326196DB94}"/>
                  </a:ext>
                </a:extLst>
              </p:cNvPr>
              <p:cNvSpPr/>
              <p:nvPr/>
            </p:nvSpPr>
            <p:spPr>
              <a:xfrm>
                <a:off x="897671" y="1973262"/>
                <a:ext cx="2487730" cy="685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2000" b="1" dirty="0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rPr>
                  <a:t>Container</a:t>
                </a:r>
                <a:endParaRPr kumimoji="1" lang="ja-JP" altLang="en-US" sz="2000" b="1">
                  <a:latin typeface="Hiragino Maru Gothic Pro W4" panose="020F0400000000000000" pitchFamily="34" charset="-128"/>
                  <a:ea typeface="Hiragino Maru Gothic Pro W4" panose="020F0400000000000000" pitchFamily="34" charset="-128"/>
                </a:endParaRPr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AAAE32AF-DBC3-944A-9CBE-BA01835C10F3}"/>
                  </a:ext>
                </a:extLst>
              </p:cNvPr>
              <p:cNvSpPr/>
              <p:nvPr/>
            </p:nvSpPr>
            <p:spPr>
              <a:xfrm>
                <a:off x="897671" y="2893171"/>
                <a:ext cx="2487730" cy="685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2000" b="1" dirty="0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rPr>
                  <a:t>Container</a:t>
                </a:r>
                <a:endParaRPr kumimoji="1" lang="ja-JP" altLang="en-US" sz="2000" b="1">
                  <a:latin typeface="Hiragino Maru Gothic Pro W4" panose="020F0400000000000000" pitchFamily="34" charset="-128"/>
                  <a:ea typeface="Hiragino Maru Gothic Pro W4" panose="020F0400000000000000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540DB420-3BB0-0C4F-AD3F-98F72580CF82}"/>
                  </a:ext>
                </a:extLst>
              </p:cNvPr>
              <p:cNvSpPr txBox="1"/>
              <p:nvPr/>
            </p:nvSpPr>
            <p:spPr>
              <a:xfrm>
                <a:off x="731835" y="3972099"/>
                <a:ext cx="2819402" cy="844432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ctr" defTabSz="93274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rPr>
                  <a:t>Pod</a:t>
                </a:r>
                <a:endParaRPr kumimoji="1" lang="ja-JP" altLang="en-US" sz="2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Hiragino Maru Gothic Pro W4" panose="020F0400000000000000" pitchFamily="34" charset="-128"/>
                  <a:ea typeface="Hiragino Maru Gothic Pro W4" panose="020F0400000000000000" pitchFamily="34" charset="-128"/>
                  <a:cs typeface="+mn-cs"/>
                </a:endParaRPr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ACEA1A03-FB4B-2A48-AD76-DC63B01F8E1C}"/>
                </a:ext>
              </a:extLst>
            </p:cNvPr>
            <p:cNvGrpSpPr/>
            <p:nvPr/>
          </p:nvGrpSpPr>
          <p:grpSpPr>
            <a:xfrm>
              <a:off x="2954389" y="1744663"/>
              <a:ext cx="1911352" cy="2082506"/>
              <a:chOff x="731835" y="1744662"/>
              <a:chExt cx="2819402" cy="3071869"/>
            </a:xfrm>
          </p:grpSpPr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20363C10-10F3-404A-BB89-6585E1B86781}"/>
                  </a:ext>
                </a:extLst>
              </p:cNvPr>
              <p:cNvSpPr/>
              <p:nvPr/>
            </p:nvSpPr>
            <p:spPr>
              <a:xfrm>
                <a:off x="731836" y="1744662"/>
                <a:ext cx="2819401" cy="2133600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D7252ABD-5BEE-5946-8EAF-7362A664F228}"/>
                  </a:ext>
                </a:extLst>
              </p:cNvPr>
              <p:cNvSpPr/>
              <p:nvPr/>
            </p:nvSpPr>
            <p:spPr>
              <a:xfrm>
                <a:off x="897671" y="1973262"/>
                <a:ext cx="2487730" cy="685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2000" b="1" dirty="0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rPr>
                  <a:t>Container</a:t>
                </a:r>
                <a:endParaRPr kumimoji="1" lang="ja-JP" altLang="en-US" sz="2000" b="1">
                  <a:latin typeface="Hiragino Maru Gothic Pro W4" panose="020F0400000000000000" pitchFamily="34" charset="-128"/>
                  <a:ea typeface="Hiragino Maru Gothic Pro W4" panose="020F0400000000000000" pitchFamily="34" charset="-128"/>
                </a:endParaRPr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973C413-D4FA-D84B-AB22-67D0B7291958}"/>
                  </a:ext>
                </a:extLst>
              </p:cNvPr>
              <p:cNvSpPr/>
              <p:nvPr/>
            </p:nvSpPr>
            <p:spPr>
              <a:xfrm>
                <a:off x="897671" y="2893171"/>
                <a:ext cx="2487730" cy="685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2000" b="1" dirty="0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rPr>
                  <a:t>Container</a:t>
                </a:r>
                <a:endParaRPr kumimoji="1" lang="ja-JP" altLang="en-US" sz="2000" b="1">
                  <a:latin typeface="Hiragino Maru Gothic Pro W4" panose="020F0400000000000000" pitchFamily="34" charset="-128"/>
                  <a:ea typeface="Hiragino Maru Gothic Pro W4" panose="020F0400000000000000" pitchFamily="34" charset="-128"/>
                </a:endParaRP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0A6CA23F-737E-B540-A41B-3DAE415456DA}"/>
                  </a:ext>
                </a:extLst>
              </p:cNvPr>
              <p:cNvSpPr txBox="1"/>
              <p:nvPr/>
            </p:nvSpPr>
            <p:spPr>
              <a:xfrm>
                <a:off x="731835" y="3972099"/>
                <a:ext cx="2819402" cy="844432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ctr" defTabSz="93274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rPr>
                  <a:t>Pod</a:t>
                </a:r>
                <a:endParaRPr kumimoji="1" lang="ja-JP" altLang="en-US" sz="2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Hiragino Maru Gothic Pro W4" panose="020F0400000000000000" pitchFamily="34" charset="-128"/>
                  <a:ea typeface="Hiragino Maru Gothic Pro W4" panose="020F0400000000000000" pitchFamily="34" charset="-128"/>
                  <a:cs typeface="+mn-cs"/>
                </a:endParaRPr>
              </a:p>
            </p:txBody>
          </p:sp>
        </p:grpSp>
      </p:grp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596C19-F18E-DC42-9E71-9D7B4A360C81}"/>
              </a:ext>
            </a:extLst>
          </p:cNvPr>
          <p:cNvSpPr/>
          <p:nvPr/>
        </p:nvSpPr>
        <p:spPr>
          <a:xfrm>
            <a:off x="655637" y="1363662"/>
            <a:ext cx="4495800" cy="24635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FCF3230-9E2C-304D-BD18-DEE26EE9CF16}"/>
              </a:ext>
            </a:extLst>
          </p:cNvPr>
          <p:cNvSpPr txBox="1"/>
          <p:nvPr/>
        </p:nvSpPr>
        <p:spPr>
          <a:xfrm>
            <a:off x="1947861" y="4034352"/>
            <a:ext cx="191135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Deployment</a:t>
            </a: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effectLst/>
              <a:uLnTx/>
              <a:uFillTx/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+mn-cs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59706B-83F0-754D-B5E7-E8AC8B134C34}"/>
              </a:ext>
            </a:extLst>
          </p:cNvPr>
          <p:cNvSpPr txBox="1"/>
          <p:nvPr/>
        </p:nvSpPr>
        <p:spPr>
          <a:xfrm>
            <a:off x="5761037" y="1340153"/>
            <a:ext cx="6539765" cy="2980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u="sng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Deployment </a:t>
            </a:r>
            <a:r>
              <a:rPr kumimoji="1" lang="ja-JP" altLang="en-US" sz="2400" u="sng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で提供</a:t>
            </a:r>
            <a:endParaRPr kumimoji="1" lang="en-US" altLang="ja-JP" sz="2400" u="sng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endParaRPr kumimoji="1" lang="en-US" altLang="ja-JP" sz="24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ローリング・アップグレード機能</a:t>
            </a:r>
            <a:endParaRPr kumimoji="1" lang="en-US" altLang="ja-JP" sz="24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ヘルス・チェック機能</a:t>
            </a:r>
            <a:endParaRPr kumimoji="1" lang="en-US" altLang="ja-JP" sz="24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自動修復機能</a:t>
            </a:r>
            <a:endParaRPr kumimoji="1" lang="en-US" altLang="ja-JP" sz="24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スケール機能</a:t>
            </a:r>
            <a:r>
              <a:rPr kumimoji="1" lang="en-US" altLang="ja-JP" sz="24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(replicas)</a:t>
            </a:r>
            <a:endParaRPr kumimoji="1" lang="ja-JP" altLang="en-US" sz="240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7911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タイトル 1">
            <a:extLst>
              <a:ext uri="{FF2B5EF4-FFF2-40B4-BE49-F238E27FC236}">
                <a16:creationId xmlns:a16="http://schemas.microsoft.com/office/drawing/2014/main" id="{5AA97AC4-8727-4943-8502-1651F0EAA67C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Deployment  Label </a:t>
            </a:r>
            <a:r>
              <a:rPr kumimoji="1" lang="ja-JP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によるフィルタリング</a:t>
            </a:r>
            <a:r>
              <a:rPr kumimoji="1" lang="en-US" altLang="ja-JP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 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4954EA5-04B1-7A40-99A9-D491F6053727}"/>
              </a:ext>
            </a:extLst>
          </p:cNvPr>
          <p:cNvGrpSpPr/>
          <p:nvPr/>
        </p:nvGrpSpPr>
        <p:grpSpPr>
          <a:xfrm>
            <a:off x="655637" y="1805281"/>
            <a:ext cx="4495800" cy="3204778"/>
            <a:chOff x="655637" y="1363662"/>
            <a:chExt cx="4495800" cy="3204778"/>
          </a:xfrm>
        </p:grpSpPr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15793927-6F94-E244-9498-55012C0E70F5}"/>
                </a:ext>
              </a:extLst>
            </p:cNvPr>
            <p:cNvGrpSpPr/>
            <p:nvPr/>
          </p:nvGrpSpPr>
          <p:grpSpPr>
            <a:xfrm>
              <a:off x="836584" y="1744663"/>
              <a:ext cx="4133906" cy="2082506"/>
              <a:chOff x="731835" y="1744663"/>
              <a:chExt cx="4133906" cy="2082506"/>
            </a:xfrm>
          </p:grpSpPr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34B92D17-3CF8-A240-988F-702EF0CB5FAB}"/>
                  </a:ext>
                </a:extLst>
              </p:cNvPr>
              <p:cNvGrpSpPr/>
              <p:nvPr/>
            </p:nvGrpSpPr>
            <p:grpSpPr>
              <a:xfrm>
                <a:off x="731835" y="1744663"/>
                <a:ext cx="1911352" cy="2082506"/>
                <a:chOff x="731835" y="1744662"/>
                <a:chExt cx="2819402" cy="3071869"/>
              </a:xfrm>
            </p:grpSpPr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1DBEFF14-166B-6D4F-B67E-8A1EC34E27B4}"/>
                    </a:ext>
                  </a:extLst>
                </p:cNvPr>
                <p:cNvSpPr/>
                <p:nvPr/>
              </p:nvSpPr>
              <p:spPr>
                <a:xfrm>
                  <a:off x="731836" y="1744662"/>
                  <a:ext cx="2819401" cy="213360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BD1414D8-ACA3-E440-8EA0-67326196DB94}"/>
                    </a:ext>
                  </a:extLst>
                </p:cNvPr>
                <p:cNvSpPr/>
                <p:nvPr/>
              </p:nvSpPr>
              <p:spPr>
                <a:xfrm>
                  <a:off x="897671" y="1973262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AAE32AF-DBC3-944A-9CBE-BA01835C10F3}"/>
                    </a:ext>
                  </a:extLst>
                </p:cNvPr>
                <p:cNvSpPr/>
                <p:nvPr/>
              </p:nvSpPr>
              <p:spPr>
                <a:xfrm>
                  <a:off x="897671" y="2893171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540DB420-3BB0-0C4F-AD3F-98F72580CF82}"/>
                    </a:ext>
                  </a:extLst>
                </p:cNvPr>
                <p:cNvSpPr txBox="1"/>
                <p:nvPr/>
              </p:nvSpPr>
              <p:spPr>
                <a:xfrm>
                  <a:off x="731835" y="3972099"/>
                  <a:ext cx="2819402" cy="844432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Pod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ACEA1A03-FB4B-2A48-AD76-DC63B01F8E1C}"/>
                  </a:ext>
                </a:extLst>
              </p:cNvPr>
              <p:cNvGrpSpPr/>
              <p:nvPr/>
            </p:nvGrpSpPr>
            <p:grpSpPr>
              <a:xfrm>
                <a:off x="2954389" y="1744663"/>
                <a:ext cx="1911352" cy="2082506"/>
                <a:chOff x="731835" y="1744662"/>
                <a:chExt cx="2819402" cy="3071869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20363C10-10F3-404A-BB89-6585E1B86781}"/>
                    </a:ext>
                  </a:extLst>
                </p:cNvPr>
                <p:cNvSpPr/>
                <p:nvPr/>
              </p:nvSpPr>
              <p:spPr>
                <a:xfrm>
                  <a:off x="731836" y="1744662"/>
                  <a:ext cx="2819401" cy="213360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D7252ABD-5BEE-5946-8EAF-7362A664F228}"/>
                    </a:ext>
                  </a:extLst>
                </p:cNvPr>
                <p:cNvSpPr/>
                <p:nvPr/>
              </p:nvSpPr>
              <p:spPr>
                <a:xfrm>
                  <a:off x="897671" y="1973262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D973C413-D4FA-D84B-AB22-67D0B7291958}"/>
                    </a:ext>
                  </a:extLst>
                </p:cNvPr>
                <p:cNvSpPr/>
                <p:nvPr/>
              </p:nvSpPr>
              <p:spPr>
                <a:xfrm>
                  <a:off x="897671" y="2893171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0A6CA23F-737E-B540-A41B-3DAE415456DA}"/>
                    </a:ext>
                  </a:extLst>
                </p:cNvPr>
                <p:cNvSpPr txBox="1"/>
                <p:nvPr/>
              </p:nvSpPr>
              <p:spPr>
                <a:xfrm>
                  <a:off x="731835" y="3972099"/>
                  <a:ext cx="2819402" cy="844432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Pod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13596C19-F18E-DC42-9E71-9D7B4A360C81}"/>
                </a:ext>
              </a:extLst>
            </p:cNvPr>
            <p:cNvSpPr/>
            <p:nvPr/>
          </p:nvSpPr>
          <p:spPr>
            <a:xfrm>
              <a:off x="655637" y="1363662"/>
              <a:ext cx="4495800" cy="246350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FCF3230-9E2C-304D-BD18-DEE26EE9CF16}"/>
                </a:ext>
              </a:extLst>
            </p:cNvPr>
            <p:cNvSpPr txBox="1"/>
            <p:nvPr/>
          </p:nvSpPr>
          <p:spPr>
            <a:xfrm>
              <a:off x="1682749" y="3995976"/>
              <a:ext cx="2441576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iragino Maru Gothic Pro W4" panose="020F0400000000000000" pitchFamily="34" charset="-128"/>
                  <a:ea typeface="Hiragino Maru Gothic Pro W4" panose="020F0400000000000000" pitchFamily="34" charset="-128"/>
                  <a:cs typeface="+mn-cs"/>
                </a:rPr>
                <a:t>Deployment-v1</a:t>
              </a:r>
              <a:endParaRPr kumimoji="1" lang="ja-JP" alt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endParaRPr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ED9FEF-7F90-DE47-8702-A4FEF7EAC76A}"/>
              </a:ext>
            </a:extLst>
          </p:cNvPr>
          <p:cNvSpPr txBox="1"/>
          <p:nvPr/>
        </p:nvSpPr>
        <p:spPr>
          <a:xfrm>
            <a:off x="5345764" y="1787206"/>
            <a:ext cx="6900342" cy="267765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Courier" pitchFamily="2" charset="0"/>
              </a:rPr>
              <a:t>template:</a:t>
            </a:r>
          </a:p>
          <a:p>
            <a:r>
              <a:rPr lang="en-US" altLang="ja-JP" sz="2800" dirty="0">
                <a:latin typeface="Courier" pitchFamily="2" charset="0"/>
              </a:rPr>
              <a:t>  metadata:</a:t>
            </a:r>
          </a:p>
          <a:p>
            <a:r>
              <a:rPr lang="en-US" altLang="ja-JP" sz="2800" dirty="0">
                <a:latin typeface="Courier" pitchFamily="2" charset="0"/>
              </a:rPr>
              <a:t>    labels:</a:t>
            </a:r>
          </a:p>
          <a:p>
            <a:r>
              <a:rPr lang="en-US" altLang="ja-JP" sz="2800" dirty="0">
                <a:latin typeface="Courier" pitchFamily="2" charset="0"/>
              </a:rPr>
              <a:t>   </a:t>
            </a:r>
            <a:r>
              <a:rPr lang="ja-JP" altLang="en-US" sz="2800">
                <a:latin typeface="Courier" pitchFamily="2" charset="0"/>
              </a:rPr>
              <a:t> </a:t>
            </a:r>
            <a:r>
              <a:rPr lang="en-US" altLang="ja-JP" sz="2800" dirty="0">
                <a:latin typeface="Courier" pitchFamily="2" charset="0"/>
              </a:rPr>
              <a:t>  </a:t>
            </a:r>
            <a:r>
              <a:rPr lang="en-US" altLang="ja-JP" sz="2800" b="1" dirty="0">
                <a:solidFill>
                  <a:srgbClr val="00B050"/>
                </a:solidFill>
                <a:latin typeface="Courier" pitchFamily="2" charset="0"/>
              </a:rPr>
              <a:t>app: spring-front-service</a:t>
            </a:r>
          </a:p>
          <a:p>
            <a:r>
              <a:rPr lang="en-US" altLang="ja-JP" sz="2800" dirty="0">
                <a:latin typeface="Courier" pitchFamily="2" charset="0"/>
              </a:rPr>
              <a:t>      version: v1</a:t>
            </a:r>
          </a:p>
          <a:p>
            <a:r>
              <a:rPr lang="en-US" altLang="ja-JP" sz="2800" dirty="0">
                <a:latin typeface="Courier" pitchFamily="2" charset="0"/>
              </a:rPr>
              <a:t>      stage: staging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060BB68-7ADE-BF4D-B646-25294D25692D}"/>
              </a:ext>
            </a:extLst>
          </p:cNvPr>
          <p:cNvSpPr txBox="1"/>
          <p:nvPr/>
        </p:nvSpPr>
        <p:spPr>
          <a:xfrm>
            <a:off x="465268" y="5340130"/>
            <a:ext cx="11780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latin typeface="Courier" pitchFamily="2" charset="0"/>
              </a:rPr>
              <a:t>$ </a:t>
            </a:r>
            <a:r>
              <a:rPr kumimoji="1" lang="en-US" altLang="ja-JP" sz="2800" dirty="0" err="1">
                <a:latin typeface="Courier" pitchFamily="2" charset="0"/>
              </a:rPr>
              <a:t>kubectl</a:t>
            </a:r>
            <a:r>
              <a:rPr kumimoji="1" lang="en-US" altLang="ja-JP" sz="2800" dirty="0">
                <a:latin typeface="Courier" pitchFamily="2" charset="0"/>
              </a:rPr>
              <a:t> get </a:t>
            </a:r>
            <a:r>
              <a:rPr kumimoji="1" lang="en-US" altLang="ja-JP" sz="2800" dirty="0" err="1">
                <a:latin typeface="Courier" pitchFamily="2" charset="0"/>
              </a:rPr>
              <a:t>po</a:t>
            </a:r>
            <a:r>
              <a:rPr kumimoji="1" lang="en-US" altLang="ja-JP" sz="2800" dirty="0">
                <a:latin typeface="Courier" pitchFamily="2" charset="0"/>
              </a:rPr>
              <a:t> --selector </a:t>
            </a:r>
            <a:r>
              <a:rPr kumimoji="1" lang="en-US" altLang="ja-JP" sz="2800" b="1" dirty="0">
                <a:solidFill>
                  <a:srgbClr val="00B050"/>
                </a:solidFill>
                <a:latin typeface="Courier" pitchFamily="2" charset="0"/>
              </a:rPr>
              <a:t>app=spring-front-service</a:t>
            </a:r>
            <a:endParaRPr kumimoji="1" lang="ja-JP" altLang="en-US" sz="2800" b="1">
              <a:solidFill>
                <a:srgbClr val="00B05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905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タイトル 1">
            <a:extLst>
              <a:ext uri="{FF2B5EF4-FFF2-40B4-BE49-F238E27FC236}">
                <a16:creationId xmlns:a16="http://schemas.microsoft.com/office/drawing/2014/main" id="{5AA97AC4-8727-4943-8502-1651F0EAA67C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Deployment  Label </a:t>
            </a:r>
            <a:r>
              <a:rPr kumimoji="1" lang="ja-JP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によるフィルタリング</a:t>
            </a:r>
            <a:r>
              <a:rPr kumimoji="1" lang="en-US" altLang="ja-JP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 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4954EA5-04B1-7A40-99A9-D491F6053727}"/>
              </a:ext>
            </a:extLst>
          </p:cNvPr>
          <p:cNvGrpSpPr/>
          <p:nvPr/>
        </p:nvGrpSpPr>
        <p:grpSpPr>
          <a:xfrm>
            <a:off x="655637" y="1805281"/>
            <a:ext cx="4495800" cy="3204778"/>
            <a:chOff x="655637" y="1363662"/>
            <a:chExt cx="4495800" cy="3204778"/>
          </a:xfrm>
        </p:grpSpPr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15793927-6F94-E244-9498-55012C0E70F5}"/>
                </a:ext>
              </a:extLst>
            </p:cNvPr>
            <p:cNvGrpSpPr/>
            <p:nvPr/>
          </p:nvGrpSpPr>
          <p:grpSpPr>
            <a:xfrm>
              <a:off x="836584" y="1744663"/>
              <a:ext cx="4133906" cy="2082506"/>
              <a:chOff x="731835" y="1744663"/>
              <a:chExt cx="4133906" cy="2082506"/>
            </a:xfrm>
          </p:grpSpPr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34B92D17-3CF8-A240-988F-702EF0CB5FAB}"/>
                  </a:ext>
                </a:extLst>
              </p:cNvPr>
              <p:cNvGrpSpPr/>
              <p:nvPr/>
            </p:nvGrpSpPr>
            <p:grpSpPr>
              <a:xfrm>
                <a:off x="731835" y="1744663"/>
                <a:ext cx="1911352" cy="2082506"/>
                <a:chOff x="731835" y="1744662"/>
                <a:chExt cx="2819402" cy="3071869"/>
              </a:xfrm>
            </p:grpSpPr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1DBEFF14-166B-6D4F-B67E-8A1EC34E27B4}"/>
                    </a:ext>
                  </a:extLst>
                </p:cNvPr>
                <p:cNvSpPr/>
                <p:nvPr/>
              </p:nvSpPr>
              <p:spPr>
                <a:xfrm>
                  <a:off x="731836" y="1744662"/>
                  <a:ext cx="2819401" cy="213360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BD1414D8-ACA3-E440-8EA0-67326196DB94}"/>
                    </a:ext>
                  </a:extLst>
                </p:cNvPr>
                <p:cNvSpPr/>
                <p:nvPr/>
              </p:nvSpPr>
              <p:spPr>
                <a:xfrm>
                  <a:off x="897671" y="1973262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AAE32AF-DBC3-944A-9CBE-BA01835C10F3}"/>
                    </a:ext>
                  </a:extLst>
                </p:cNvPr>
                <p:cNvSpPr/>
                <p:nvPr/>
              </p:nvSpPr>
              <p:spPr>
                <a:xfrm>
                  <a:off x="897671" y="2893171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540DB420-3BB0-0C4F-AD3F-98F72580CF82}"/>
                    </a:ext>
                  </a:extLst>
                </p:cNvPr>
                <p:cNvSpPr txBox="1"/>
                <p:nvPr/>
              </p:nvSpPr>
              <p:spPr>
                <a:xfrm>
                  <a:off x="731835" y="3972099"/>
                  <a:ext cx="2819402" cy="844432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Pod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ACEA1A03-FB4B-2A48-AD76-DC63B01F8E1C}"/>
                  </a:ext>
                </a:extLst>
              </p:cNvPr>
              <p:cNvGrpSpPr/>
              <p:nvPr/>
            </p:nvGrpSpPr>
            <p:grpSpPr>
              <a:xfrm>
                <a:off x="2954389" y="1744663"/>
                <a:ext cx="1911352" cy="2082506"/>
                <a:chOff x="731835" y="1744662"/>
                <a:chExt cx="2819402" cy="3071869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20363C10-10F3-404A-BB89-6585E1B86781}"/>
                    </a:ext>
                  </a:extLst>
                </p:cNvPr>
                <p:cNvSpPr/>
                <p:nvPr/>
              </p:nvSpPr>
              <p:spPr>
                <a:xfrm>
                  <a:off x="731836" y="1744662"/>
                  <a:ext cx="2819401" cy="213360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D7252ABD-5BEE-5946-8EAF-7362A664F228}"/>
                    </a:ext>
                  </a:extLst>
                </p:cNvPr>
                <p:cNvSpPr/>
                <p:nvPr/>
              </p:nvSpPr>
              <p:spPr>
                <a:xfrm>
                  <a:off x="897671" y="1973262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D973C413-D4FA-D84B-AB22-67D0B7291958}"/>
                    </a:ext>
                  </a:extLst>
                </p:cNvPr>
                <p:cNvSpPr/>
                <p:nvPr/>
              </p:nvSpPr>
              <p:spPr>
                <a:xfrm>
                  <a:off x="897671" y="2893171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0A6CA23F-737E-B540-A41B-3DAE415456DA}"/>
                    </a:ext>
                  </a:extLst>
                </p:cNvPr>
                <p:cNvSpPr txBox="1"/>
                <p:nvPr/>
              </p:nvSpPr>
              <p:spPr>
                <a:xfrm>
                  <a:off x="731835" y="3972099"/>
                  <a:ext cx="2819402" cy="844432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Pod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13596C19-F18E-DC42-9E71-9D7B4A360C81}"/>
                </a:ext>
              </a:extLst>
            </p:cNvPr>
            <p:cNvSpPr/>
            <p:nvPr/>
          </p:nvSpPr>
          <p:spPr>
            <a:xfrm>
              <a:off x="655637" y="1363662"/>
              <a:ext cx="4495800" cy="246350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FCF3230-9E2C-304D-BD18-DEE26EE9CF16}"/>
                </a:ext>
              </a:extLst>
            </p:cNvPr>
            <p:cNvSpPr txBox="1"/>
            <p:nvPr/>
          </p:nvSpPr>
          <p:spPr>
            <a:xfrm>
              <a:off x="1682749" y="3995976"/>
              <a:ext cx="2441576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iragino Maru Gothic Pro W4" panose="020F0400000000000000" pitchFamily="34" charset="-128"/>
                  <a:ea typeface="Hiragino Maru Gothic Pro W4" panose="020F0400000000000000" pitchFamily="34" charset="-128"/>
                  <a:cs typeface="+mn-cs"/>
                </a:rPr>
                <a:t>Deployment-v2</a:t>
              </a:r>
              <a:endParaRPr kumimoji="1" lang="ja-JP" alt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endParaRPr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ED9FEF-7F90-DE47-8702-A4FEF7EAC76A}"/>
              </a:ext>
            </a:extLst>
          </p:cNvPr>
          <p:cNvSpPr txBox="1"/>
          <p:nvPr/>
        </p:nvSpPr>
        <p:spPr>
          <a:xfrm>
            <a:off x="5345764" y="1787206"/>
            <a:ext cx="6900342" cy="267765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Courier" pitchFamily="2" charset="0"/>
              </a:rPr>
              <a:t>template:</a:t>
            </a:r>
          </a:p>
          <a:p>
            <a:r>
              <a:rPr lang="en-US" altLang="ja-JP" sz="2800" dirty="0">
                <a:latin typeface="Courier" pitchFamily="2" charset="0"/>
              </a:rPr>
              <a:t>  metadata:</a:t>
            </a:r>
          </a:p>
          <a:p>
            <a:r>
              <a:rPr lang="en-US" altLang="ja-JP" sz="2800" dirty="0">
                <a:latin typeface="Courier" pitchFamily="2" charset="0"/>
              </a:rPr>
              <a:t>    labels:</a:t>
            </a:r>
          </a:p>
          <a:p>
            <a:r>
              <a:rPr lang="en-US" altLang="ja-JP" sz="2800" dirty="0">
                <a:latin typeface="Courier" pitchFamily="2" charset="0"/>
              </a:rPr>
              <a:t>   </a:t>
            </a:r>
            <a:r>
              <a:rPr lang="ja-JP" altLang="en-US" sz="2800">
                <a:latin typeface="Courier" pitchFamily="2" charset="0"/>
              </a:rPr>
              <a:t> </a:t>
            </a:r>
            <a:r>
              <a:rPr lang="en-US" altLang="ja-JP" sz="2800" dirty="0">
                <a:latin typeface="Courier" pitchFamily="2" charset="0"/>
              </a:rPr>
              <a:t>  </a:t>
            </a:r>
            <a:r>
              <a:rPr lang="en-US" altLang="ja-JP" sz="2800" b="1" dirty="0">
                <a:solidFill>
                  <a:srgbClr val="00B050"/>
                </a:solidFill>
                <a:latin typeface="Courier" pitchFamily="2" charset="0"/>
              </a:rPr>
              <a:t>app: spring-front-service</a:t>
            </a:r>
          </a:p>
          <a:p>
            <a:r>
              <a:rPr lang="en-US" altLang="ja-JP" sz="2800" dirty="0">
                <a:latin typeface="Courier" pitchFamily="2" charset="0"/>
              </a:rPr>
              <a:t>      </a:t>
            </a:r>
            <a:r>
              <a:rPr lang="en-US" altLang="ja-JP" sz="2800" b="1" dirty="0">
                <a:solidFill>
                  <a:srgbClr val="00B050"/>
                </a:solidFill>
                <a:latin typeface="Courier" pitchFamily="2" charset="0"/>
              </a:rPr>
              <a:t>version: v2</a:t>
            </a:r>
          </a:p>
          <a:p>
            <a:r>
              <a:rPr lang="en-US" altLang="ja-JP" sz="2800" dirty="0">
                <a:latin typeface="Courier" pitchFamily="2" charset="0"/>
              </a:rPr>
              <a:t>      stage: staging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060BB68-7ADE-BF4D-B646-25294D25692D}"/>
              </a:ext>
            </a:extLst>
          </p:cNvPr>
          <p:cNvSpPr txBox="1"/>
          <p:nvPr/>
        </p:nvSpPr>
        <p:spPr>
          <a:xfrm>
            <a:off x="465268" y="5340130"/>
            <a:ext cx="117808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latin typeface="Courier" pitchFamily="2" charset="0"/>
              </a:rPr>
              <a:t>$ </a:t>
            </a:r>
            <a:r>
              <a:rPr kumimoji="1" lang="en-US" altLang="ja-JP" sz="2800" dirty="0" err="1">
                <a:latin typeface="Courier" pitchFamily="2" charset="0"/>
              </a:rPr>
              <a:t>kubectl</a:t>
            </a:r>
            <a:r>
              <a:rPr kumimoji="1" lang="en-US" altLang="ja-JP" sz="2800" dirty="0">
                <a:latin typeface="Courier" pitchFamily="2" charset="0"/>
              </a:rPr>
              <a:t> get </a:t>
            </a:r>
            <a:r>
              <a:rPr kumimoji="1" lang="en-US" altLang="ja-JP" sz="2800" dirty="0" err="1">
                <a:latin typeface="Courier" pitchFamily="2" charset="0"/>
              </a:rPr>
              <a:t>po</a:t>
            </a:r>
            <a:r>
              <a:rPr kumimoji="1" lang="en-US" altLang="ja-JP" sz="2800" dirty="0">
                <a:latin typeface="Courier" pitchFamily="2" charset="0"/>
              </a:rPr>
              <a:t> --selector ¥</a:t>
            </a:r>
          </a:p>
          <a:p>
            <a:r>
              <a:rPr kumimoji="1" lang="en-US" altLang="ja-JP" sz="2800" b="1" dirty="0">
                <a:solidFill>
                  <a:srgbClr val="00B050"/>
                </a:solidFill>
                <a:latin typeface="Courier" pitchFamily="2" charset="0"/>
              </a:rPr>
              <a:t>  app=spring-front-</a:t>
            </a:r>
            <a:r>
              <a:rPr kumimoji="1" lang="en-US" altLang="ja-JP" sz="2800" b="1" dirty="0" err="1">
                <a:solidFill>
                  <a:srgbClr val="00B050"/>
                </a:solidFill>
                <a:latin typeface="Courier" pitchFamily="2" charset="0"/>
              </a:rPr>
              <a:t>service,version</a:t>
            </a:r>
            <a:r>
              <a:rPr kumimoji="1" lang="en-US" altLang="ja-JP" sz="2800" b="1" dirty="0">
                <a:solidFill>
                  <a:srgbClr val="00B050"/>
                </a:solidFill>
                <a:latin typeface="Courier" pitchFamily="2" charset="0"/>
              </a:rPr>
              <a:t>=v2</a:t>
            </a:r>
            <a:endParaRPr kumimoji="1" lang="ja-JP" altLang="en-US" sz="2800" b="1">
              <a:solidFill>
                <a:srgbClr val="00B05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967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タイトル 1">
            <a:extLst>
              <a:ext uri="{FF2B5EF4-FFF2-40B4-BE49-F238E27FC236}">
                <a16:creationId xmlns:a16="http://schemas.microsoft.com/office/drawing/2014/main" id="{5AA97AC4-8727-4943-8502-1651F0EAA67C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サービスへの接続は？</a:t>
            </a:r>
            <a:endParaRPr kumimoji="1" lang="en-US" altLang="ja-JP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 Light" panose="020F0302020204030204"/>
              <a:ea typeface="游ゴシック Light" panose="020B0400000000000000" pitchFamily="34" charset="-128"/>
              <a:cs typeface="+mj-cs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4954EA5-04B1-7A40-99A9-D491F6053727}"/>
              </a:ext>
            </a:extLst>
          </p:cNvPr>
          <p:cNvGrpSpPr/>
          <p:nvPr/>
        </p:nvGrpSpPr>
        <p:grpSpPr>
          <a:xfrm>
            <a:off x="655637" y="1805281"/>
            <a:ext cx="4495800" cy="2463507"/>
            <a:chOff x="655637" y="1363662"/>
            <a:chExt cx="4495800" cy="2463507"/>
          </a:xfrm>
        </p:grpSpPr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15793927-6F94-E244-9498-55012C0E70F5}"/>
                </a:ext>
              </a:extLst>
            </p:cNvPr>
            <p:cNvGrpSpPr/>
            <p:nvPr/>
          </p:nvGrpSpPr>
          <p:grpSpPr>
            <a:xfrm>
              <a:off x="836584" y="1744663"/>
              <a:ext cx="4133906" cy="2082506"/>
              <a:chOff x="731835" y="1744663"/>
              <a:chExt cx="4133906" cy="2082506"/>
            </a:xfrm>
          </p:grpSpPr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34B92D17-3CF8-A240-988F-702EF0CB5FAB}"/>
                  </a:ext>
                </a:extLst>
              </p:cNvPr>
              <p:cNvGrpSpPr/>
              <p:nvPr/>
            </p:nvGrpSpPr>
            <p:grpSpPr>
              <a:xfrm>
                <a:off x="731835" y="1744663"/>
                <a:ext cx="1911352" cy="2082506"/>
                <a:chOff x="731835" y="1744662"/>
                <a:chExt cx="2819402" cy="3071869"/>
              </a:xfrm>
            </p:grpSpPr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1DBEFF14-166B-6D4F-B67E-8A1EC34E27B4}"/>
                    </a:ext>
                  </a:extLst>
                </p:cNvPr>
                <p:cNvSpPr/>
                <p:nvPr/>
              </p:nvSpPr>
              <p:spPr>
                <a:xfrm>
                  <a:off x="731836" y="1744662"/>
                  <a:ext cx="2819401" cy="213360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BD1414D8-ACA3-E440-8EA0-67326196DB94}"/>
                    </a:ext>
                  </a:extLst>
                </p:cNvPr>
                <p:cNvSpPr/>
                <p:nvPr/>
              </p:nvSpPr>
              <p:spPr>
                <a:xfrm>
                  <a:off x="897671" y="1973262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AAE32AF-DBC3-944A-9CBE-BA01835C10F3}"/>
                    </a:ext>
                  </a:extLst>
                </p:cNvPr>
                <p:cNvSpPr/>
                <p:nvPr/>
              </p:nvSpPr>
              <p:spPr>
                <a:xfrm>
                  <a:off x="897671" y="2893171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540DB420-3BB0-0C4F-AD3F-98F72580CF82}"/>
                    </a:ext>
                  </a:extLst>
                </p:cNvPr>
                <p:cNvSpPr txBox="1"/>
                <p:nvPr/>
              </p:nvSpPr>
              <p:spPr>
                <a:xfrm>
                  <a:off x="731835" y="3972099"/>
                  <a:ext cx="2819402" cy="844432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Pod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ACEA1A03-FB4B-2A48-AD76-DC63B01F8E1C}"/>
                  </a:ext>
                </a:extLst>
              </p:cNvPr>
              <p:cNvGrpSpPr/>
              <p:nvPr/>
            </p:nvGrpSpPr>
            <p:grpSpPr>
              <a:xfrm>
                <a:off x="2954389" y="1744663"/>
                <a:ext cx="1911352" cy="2082506"/>
                <a:chOff x="731835" y="1744662"/>
                <a:chExt cx="2819402" cy="3071869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20363C10-10F3-404A-BB89-6585E1B86781}"/>
                    </a:ext>
                  </a:extLst>
                </p:cNvPr>
                <p:cNvSpPr/>
                <p:nvPr/>
              </p:nvSpPr>
              <p:spPr>
                <a:xfrm>
                  <a:off x="731836" y="1744662"/>
                  <a:ext cx="2819401" cy="213360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D7252ABD-5BEE-5946-8EAF-7362A664F228}"/>
                    </a:ext>
                  </a:extLst>
                </p:cNvPr>
                <p:cNvSpPr/>
                <p:nvPr/>
              </p:nvSpPr>
              <p:spPr>
                <a:xfrm>
                  <a:off x="897671" y="1973262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D973C413-D4FA-D84B-AB22-67D0B7291958}"/>
                    </a:ext>
                  </a:extLst>
                </p:cNvPr>
                <p:cNvSpPr/>
                <p:nvPr/>
              </p:nvSpPr>
              <p:spPr>
                <a:xfrm>
                  <a:off x="897671" y="2893171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0A6CA23F-737E-B540-A41B-3DAE415456DA}"/>
                    </a:ext>
                  </a:extLst>
                </p:cNvPr>
                <p:cNvSpPr txBox="1"/>
                <p:nvPr/>
              </p:nvSpPr>
              <p:spPr>
                <a:xfrm>
                  <a:off x="731835" y="3972099"/>
                  <a:ext cx="2819402" cy="844432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Pod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13596C19-F18E-DC42-9E71-9D7B4A360C81}"/>
                </a:ext>
              </a:extLst>
            </p:cNvPr>
            <p:cNvSpPr/>
            <p:nvPr/>
          </p:nvSpPr>
          <p:spPr>
            <a:xfrm>
              <a:off x="655637" y="1363662"/>
              <a:ext cx="4495800" cy="246350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4DAA245-7192-8C44-8375-452A6B68B219}"/>
              </a:ext>
            </a:extLst>
          </p:cNvPr>
          <p:cNvSpPr txBox="1"/>
          <p:nvPr/>
        </p:nvSpPr>
        <p:spPr>
          <a:xfrm>
            <a:off x="5462639" y="1516062"/>
            <a:ext cx="685159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今まで、</a:t>
            </a:r>
            <a:r>
              <a:rPr kumimoji="1" lang="en-US" altLang="ja-JP" sz="2800" dirty="0" err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Kubectl</a:t>
            </a:r>
            <a:r>
              <a:rPr kumimoji="1"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get </a:t>
            </a:r>
            <a:r>
              <a:rPr kumimoji="1" lang="en-US" altLang="ja-JP" sz="2800" dirty="0" err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po</a:t>
            </a:r>
            <a:r>
              <a:rPr kumimoji="1"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</a:t>
            </a:r>
            <a:r>
              <a:rPr kumimoji="1"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で</a:t>
            </a:r>
            <a:r>
              <a:rPr kumimoji="1"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Pod</a:t>
            </a:r>
            <a:r>
              <a:rPr kumimoji="1"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の一覧を取得し、</a:t>
            </a:r>
            <a:r>
              <a:rPr kumimoji="1"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port-forward </a:t>
            </a:r>
            <a:r>
              <a:rPr kumimoji="1"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コマンドでローカルにポートをフォワードし動作確認</a:t>
            </a:r>
          </a:p>
          <a:p>
            <a:endParaRPr kumimoji="1"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endParaRPr kumimoji="1"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r>
              <a:rPr kumimoji="1"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Pod</a:t>
            </a:r>
            <a:r>
              <a:rPr kumimoji="1"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毎に</a:t>
            </a:r>
            <a:r>
              <a:rPr kumimoji="1"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IP </a:t>
            </a:r>
            <a:r>
              <a:rPr kumimoji="1"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アドレスが振られているが、接続するためには全ての</a:t>
            </a:r>
            <a:r>
              <a:rPr kumimoji="1"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IP </a:t>
            </a:r>
            <a:r>
              <a:rPr kumimoji="1"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アドレスを覚えてなければならない？</a:t>
            </a:r>
            <a:endParaRPr kumimoji="1"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endParaRPr kumimoji="1"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r>
              <a:rPr kumimoji="1"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Pod </a:t>
            </a:r>
            <a:r>
              <a:rPr kumimoji="1"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は再起動すると</a:t>
            </a:r>
            <a:r>
              <a:rPr kumimoji="1"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IP </a:t>
            </a:r>
            <a:r>
              <a:rPr kumimoji="1"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アドレスが変更</a:t>
            </a:r>
            <a:endParaRPr kumimoji="1"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1651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タイトル 1">
            <a:extLst>
              <a:ext uri="{FF2B5EF4-FFF2-40B4-BE49-F238E27FC236}">
                <a16:creationId xmlns:a16="http://schemas.microsoft.com/office/drawing/2014/main" id="{5AA97AC4-8727-4943-8502-1651F0EAA67C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Service </a:t>
            </a:r>
            <a:r>
              <a:rPr kumimoji="1" lang="ja-JP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を利用</a:t>
            </a:r>
            <a:endParaRPr kumimoji="1" lang="en-US" altLang="ja-JP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 Light" panose="020F0302020204030204"/>
              <a:ea typeface="游ゴシック Light" panose="020B0400000000000000" pitchFamily="34" charset="-128"/>
              <a:cs typeface="+mj-cs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4954EA5-04B1-7A40-99A9-D491F6053727}"/>
              </a:ext>
            </a:extLst>
          </p:cNvPr>
          <p:cNvGrpSpPr/>
          <p:nvPr/>
        </p:nvGrpSpPr>
        <p:grpSpPr>
          <a:xfrm>
            <a:off x="260805" y="3310998"/>
            <a:ext cx="4495800" cy="3190945"/>
            <a:chOff x="655637" y="1363662"/>
            <a:chExt cx="4495800" cy="3190945"/>
          </a:xfrm>
        </p:grpSpPr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15793927-6F94-E244-9498-55012C0E70F5}"/>
                </a:ext>
              </a:extLst>
            </p:cNvPr>
            <p:cNvGrpSpPr/>
            <p:nvPr/>
          </p:nvGrpSpPr>
          <p:grpSpPr>
            <a:xfrm>
              <a:off x="836584" y="1744663"/>
              <a:ext cx="4133906" cy="2082506"/>
              <a:chOff x="731835" y="1744663"/>
              <a:chExt cx="4133906" cy="2082506"/>
            </a:xfrm>
          </p:grpSpPr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34B92D17-3CF8-A240-988F-702EF0CB5FAB}"/>
                  </a:ext>
                </a:extLst>
              </p:cNvPr>
              <p:cNvGrpSpPr/>
              <p:nvPr/>
            </p:nvGrpSpPr>
            <p:grpSpPr>
              <a:xfrm>
                <a:off x="731835" y="1744663"/>
                <a:ext cx="1911352" cy="2082506"/>
                <a:chOff x="731835" y="1744662"/>
                <a:chExt cx="2819402" cy="3071869"/>
              </a:xfrm>
            </p:grpSpPr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1DBEFF14-166B-6D4F-B67E-8A1EC34E27B4}"/>
                    </a:ext>
                  </a:extLst>
                </p:cNvPr>
                <p:cNvSpPr/>
                <p:nvPr/>
              </p:nvSpPr>
              <p:spPr>
                <a:xfrm>
                  <a:off x="731836" y="1744662"/>
                  <a:ext cx="2819401" cy="213360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BD1414D8-ACA3-E440-8EA0-67326196DB94}"/>
                    </a:ext>
                  </a:extLst>
                </p:cNvPr>
                <p:cNvSpPr/>
                <p:nvPr/>
              </p:nvSpPr>
              <p:spPr>
                <a:xfrm>
                  <a:off x="897671" y="1973262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AAE32AF-DBC3-944A-9CBE-BA01835C10F3}"/>
                    </a:ext>
                  </a:extLst>
                </p:cNvPr>
                <p:cNvSpPr/>
                <p:nvPr/>
              </p:nvSpPr>
              <p:spPr>
                <a:xfrm>
                  <a:off x="897671" y="2893171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540DB420-3BB0-0C4F-AD3F-98F72580CF82}"/>
                    </a:ext>
                  </a:extLst>
                </p:cNvPr>
                <p:cNvSpPr txBox="1"/>
                <p:nvPr/>
              </p:nvSpPr>
              <p:spPr>
                <a:xfrm>
                  <a:off x="731835" y="3972099"/>
                  <a:ext cx="2819402" cy="844432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Pod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ACEA1A03-FB4B-2A48-AD76-DC63B01F8E1C}"/>
                  </a:ext>
                </a:extLst>
              </p:cNvPr>
              <p:cNvGrpSpPr/>
              <p:nvPr/>
            </p:nvGrpSpPr>
            <p:grpSpPr>
              <a:xfrm>
                <a:off x="2954389" y="1744663"/>
                <a:ext cx="1911352" cy="2082506"/>
                <a:chOff x="731835" y="1744662"/>
                <a:chExt cx="2819402" cy="3071869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20363C10-10F3-404A-BB89-6585E1B86781}"/>
                    </a:ext>
                  </a:extLst>
                </p:cNvPr>
                <p:cNvSpPr/>
                <p:nvPr/>
              </p:nvSpPr>
              <p:spPr>
                <a:xfrm>
                  <a:off x="731836" y="1744662"/>
                  <a:ext cx="2819401" cy="213360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D7252ABD-5BEE-5946-8EAF-7362A664F228}"/>
                    </a:ext>
                  </a:extLst>
                </p:cNvPr>
                <p:cNvSpPr/>
                <p:nvPr/>
              </p:nvSpPr>
              <p:spPr>
                <a:xfrm>
                  <a:off x="897671" y="1973262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D973C413-D4FA-D84B-AB22-67D0B7291958}"/>
                    </a:ext>
                  </a:extLst>
                </p:cNvPr>
                <p:cNvSpPr/>
                <p:nvPr/>
              </p:nvSpPr>
              <p:spPr>
                <a:xfrm>
                  <a:off x="897671" y="2893171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0A6CA23F-737E-B540-A41B-3DAE415456DA}"/>
                    </a:ext>
                  </a:extLst>
                </p:cNvPr>
                <p:cNvSpPr txBox="1"/>
                <p:nvPr/>
              </p:nvSpPr>
              <p:spPr>
                <a:xfrm>
                  <a:off x="731835" y="3972099"/>
                  <a:ext cx="2819402" cy="844432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Pod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13596C19-F18E-DC42-9E71-9D7B4A360C81}"/>
                </a:ext>
              </a:extLst>
            </p:cNvPr>
            <p:cNvSpPr/>
            <p:nvPr/>
          </p:nvSpPr>
          <p:spPr>
            <a:xfrm>
              <a:off x="655637" y="1363662"/>
              <a:ext cx="4495800" cy="246350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FCF3230-9E2C-304D-BD18-DEE26EE9CF16}"/>
                </a:ext>
              </a:extLst>
            </p:cNvPr>
            <p:cNvSpPr txBox="1"/>
            <p:nvPr/>
          </p:nvSpPr>
          <p:spPr>
            <a:xfrm>
              <a:off x="1758949" y="3982143"/>
              <a:ext cx="2289176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iragino Maru Gothic Pro W4" panose="020F0400000000000000" pitchFamily="34" charset="-128"/>
                  <a:ea typeface="Hiragino Maru Gothic Pro W4" panose="020F0400000000000000" pitchFamily="34" charset="-128"/>
                  <a:cs typeface="+mn-cs"/>
                </a:rPr>
                <a:t>Deployment-v1</a:t>
              </a:r>
              <a:endParaRPr kumimoji="1" lang="ja-JP" alt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endParaRPr>
            </a:p>
          </p:txBody>
        </p:sp>
      </p:grp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C0E4747-020D-CE4F-8370-CD042AB6CD60}"/>
              </a:ext>
            </a:extLst>
          </p:cNvPr>
          <p:cNvSpPr/>
          <p:nvPr/>
        </p:nvSpPr>
        <p:spPr>
          <a:xfrm>
            <a:off x="1213305" y="1516062"/>
            <a:ext cx="259080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Service</a:t>
            </a:r>
            <a:endParaRPr kumimoji="1" lang="ja-JP" altLang="en-US" sz="280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cxnSp>
        <p:nvCxnSpPr>
          <p:cNvPr id="9" name="カギ線コネクタ 8">
            <a:extLst>
              <a:ext uri="{FF2B5EF4-FFF2-40B4-BE49-F238E27FC236}">
                <a16:creationId xmlns:a16="http://schemas.microsoft.com/office/drawing/2014/main" id="{E3DE5C36-4A16-BD46-8217-400258B2CC94}"/>
              </a:ext>
            </a:extLst>
          </p:cNvPr>
          <p:cNvCxnSpPr>
            <a:stCxn id="8" idx="2"/>
            <a:endCxn id="5" idx="0"/>
          </p:cNvCxnSpPr>
          <p:nvPr/>
        </p:nvCxnSpPr>
        <p:spPr>
          <a:xfrm rot="5400000">
            <a:off x="2068437" y="2870730"/>
            <a:ext cx="880536" cy="12700"/>
          </a:xfrm>
          <a:prstGeom prst="bentConnector3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DB701BF-BA9D-DD48-8811-86FCE20BD016}"/>
              </a:ext>
            </a:extLst>
          </p:cNvPr>
          <p:cNvSpPr txBox="1"/>
          <p:nvPr/>
        </p:nvSpPr>
        <p:spPr>
          <a:xfrm>
            <a:off x="5462639" y="1516062"/>
            <a:ext cx="685159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Service</a:t>
            </a:r>
            <a:r>
              <a:rPr kumimoji="1"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で利用する</a:t>
            </a:r>
            <a:r>
              <a:rPr kumimoji="1"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Pod </a:t>
            </a:r>
            <a:r>
              <a:rPr kumimoji="1"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一覧を取得</a:t>
            </a:r>
            <a:endParaRPr kumimoji="1"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endParaRPr kumimoji="1"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r>
              <a:rPr kumimoji="1"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Service </a:t>
            </a:r>
            <a:r>
              <a:rPr kumimoji="1"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は一意の</a:t>
            </a:r>
            <a:r>
              <a:rPr kumimoji="1"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IP </a:t>
            </a:r>
            <a:r>
              <a:rPr kumimoji="1"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アドレス</a:t>
            </a:r>
            <a:r>
              <a:rPr kumimoji="1"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, DNS </a:t>
            </a:r>
            <a:r>
              <a:rPr kumimoji="1"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名を保持</a:t>
            </a:r>
            <a:endParaRPr kumimoji="1"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r>
              <a:rPr lang="en-US" altLang="ja-JP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(DNS </a:t>
            </a:r>
            <a:r>
              <a:rPr lang="ja-JP" altLang="en-US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名の例：</a:t>
            </a:r>
            <a:r>
              <a:rPr lang="en-US" altLang="ja-JP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spring-front-</a:t>
            </a:r>
            <a:r>
              <a:rPr lang="en-US" altLang="ja-JP" dirty="0" err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service.default.svc.cluster.local</a:t>
            </a:r>
            <a:r>
              <a:rPr lang="en-US" altLang="ja-JP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)</a:t>
            </a:r>
          </a:p>
          <a:p>
            <a:endParaRPr kumimoji="1"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r>
              <a:rPr kumimoji="1"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設定により内部ネットワーク、外部ネットワークから接続可能</a:t>
            </a:r>
            <a:r>
              <a:rPr kumimoji="1"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9676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タイトル 1">
            <a:extLst>
              <a:ext uri="{FF2B5EF4-FFF2-40B4-BE49-F238E27FC236}">
                <a16:creationId xmlns:a16="http://schemas.microsoft.com/office/drawing/2014/main" id="{5AA97AC4-8727-4943-8502-1651F0EAA67C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Service </a:t>
            </a:r>
            <a:r>
              <a:rPr kumimoji="1" lang="ja-JP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による</a:t>
            </a:r>
            <a:r>
              <a:rPr kumimoji="1" lang="en-US" altLang="ja-JP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 Pod </a:t>
            </a:r>
            <a:r>
              <a:rPr kumimoji="1" lang="ja-JP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のフィルタリング</a:t>
            </a:r>
            <a:endParaRPr kumimoji="1" lang="en-US" altLang="ja-JP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 Light" panose="020F0302020204030204"/>
              <a:ea typeface="游ゴシック Light" panose="020B0400000000000000" pitchFamily="34" charset="-128"/>
              <a:cs typeface="+mj-cs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4954EA5-04B1-7A40-99A9-D491F6053727}"/>
              </a:ext>
            </a:extLst>
          </p:cNvPr>
          <p:cNvGrpSpPr/>
          <p:nvPr/>
        </p:nvGrpSpPr>
        <p:grpSpPr>
          <a:xfrm>
            <a:off x="260805" y="3717042"/>
            <a:ext cx="4495800" cy="3190945"/>
            <a:chOff x="655637" y="1363662"/>
            <a:chExt cx="4495800" cy="3190945"/>
          </a:xfrm>
        </p:grpSpPr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15793927-6F94-E244-9498-55012C0E70F5}"/>
                </a:ext>
              </a:extLst>
            </p:cNvPr>
            <p:cNvGrpSpPr/>
            <p:nvPr/>
          </p:nvGrpSpPr>
          <p:grpSpPr>
            <a:xfrm>
              <a:off x="836584" y="1744663"/>
              <a:ext cx="4133906" cy="2082506"/>
              <a:chOff x="731835" y="1744663"/>
              <a:chExt cx="4133906" cy="2082506"/>
            </a:xfrm>
          </p:grpSpPr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34B92D17-3CF8-A240-988F-702EF0CB5FAB}"/>
                  </a:ext>
                </a:extLst>
              </p:cNvPr>
              <p:cNvGrpSpPr/>
              <p:nvPr/>
            </p:nvGrpSpPr>
            <p:grpSpPr>
              <a:xfrm>
                <a:off x="731835" y="1744663"/>
                <a:ext cx="1911352" cy="2082506"/>
                <a:chOff x="731835" y="1744662"/>
                <a:chExt cx="2819402" cy="3071869"/>
              </a:xfrm>
            </p:grpSpPr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1DBEFF14-166B-6D4F-B67E-8A1EC34E27B4}"/>
                    </a:ext>
                  </a:extLst>
                </p:cNvPr>
                <p:cNvSpPr/>
                <p:nvPr/>
              </p:nvSpPr>
              <p:spPr>
                <a:xfrm>
                  <a:off x="731836" y="1744662"/>
                  <a:ext cx="2819401" cy="213360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BD1414D8-ACA3-E440-8EA0-67326196DB94}"/>
                    </a:ext>
                  </a:extLst>
                </p:cNvPr>
                <p:cNvSpPr/>
                <p:nvPr/>
              </p:nvSpPr>
              <p:spPr>
                <a:xfrm>
                  <a:off x="897671" y="1973262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AAE32AF-DBC3-944A-9CBE-BA01835C10F3}"/>
                    </a:ext>
                  </a:extLst>
                </p:cNvPr>
                <p:cNvSpPr/>
                <p:nvPr/>
              </p:nvSpPr>
              <p:spPr>
                <a:xfrm>
                  <a:off x="897671" y="2893171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540DB420-3BB0-0C4F-AD3F-98F72580CF82}"/>
                    </a:ext>
                  </a:extLst>
                </p:cNvPr>
                <p:cNvSpPr txBox="1"/>
                <p:nvPr/>
              </p:nvSpPr>
              <p:spPr>
                <a:xfrm>
                  <a:off x="731835" y="3972099"/>
                  <a:ext cx="2819402" cy="844432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Pod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ACEA1A03-FB4B-2A48-AD76-DC63B01F8E1C}"/>
                  </a:ext>
                </a:extLst>
              </p:cNvPr>
              <p:cNvGrpSpPr/>
              <p:nvPr/>
            </p:nvGrpSpPr>
            <p:grpSpPr>
              <a:xfrm>
                <a:off x="2954389" y="1744663"/>
                <a:ext cx="1911352" cy="2082506"/>
                <a:chOff x="731835" y="1744662"/>
                <a:chExt cx="2819402" cy="3071869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20363C10-10F3-404A-BB89-6585E1B86781}"/>
                    </a:ext>
                  </a:extLst>
                </p:cNvPr>
                <p:cNvSpPr/>
                <p:nvPr/>
              </p:nvSpPr>
              <p:spPr>
                <a:xfrm>
                  <a:off x="731836" y="1744662"/>
                  <a:ext cx="2819401" cy="213360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D7252ABD-5BEE-5946-8EAF-7362A664F228}"/>
                    </a:ext>
                  </a:extLst>
                </p:cNvPr>
                <p:cNvSpPr/>
                <p:nvPr/>
              </p:nvSpPr>
              <p:spPr>
                <a:xfrm>
                  <a:off x="897671" y="1973262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D973C413-D4FA-D84B-AB22-67D0B7291958}"/>
                    </a:ext>
                  </a:extLst>
                </p:cNvPr>
                <p:cNvSpPr/>
                <p:nvPr/>
              </p:nvSpPr>
              <p:spPr>
                <a:xfrm>
                  <a:off x="897671" y="2893171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0A6CA23F-737E-B540-A41B-3DAE415456DA}"/>
                    </a:ext>
                  </a:extLst>
                </p:cNvPr>
                <p:cNvSpPr txBox="1"/>
                <p:nvPr/>
              </p:nvSpPr>
              <p:spPr>
                <a:xfrm>
                  <a:off x="731835" y="3972099"/>
                  <a:ext cx="2819402" cy="844432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Pod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13596C19-F18E-DC42-9E71-9D7B4A360C81}"/>
                </a:ext>
              </a:extLst>
            </p:cNvPr>
            <p:cNvSpPr/>
            <p:nvPr/>
          </p:nvSpPr>
          <p:spPr>
            <a:xfrm>
              <a:off x="655637" y="1363662"/>
              <a:ext cx="4495800" cy="246350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FCF3230-9E2C-304D-BD18-DEE26EE9CF16}"/>
                </a:ext>
              </a:extLst>
            </p:cNvPr>
            <p:cNvSpPr txBox="1"/>
            <p:nvPr/>
          </p:nvSpPr>
          <p:spPr>
            <a:xfrm>
              <a:off x="1758949" y="3982143"/>
              <a:ext cx="2289176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iragino Maru Gothic Pro W4" panose="020F0400000000000000" pitchFamily="34" charset="-128"/>
                  <a:ea typeface="Hiragino Maru Gothic Pro W4" panose="020F0400000000000000" pitchFamily="34" charset="-128"/>
                  <a:cs typeface="+mn-cs"/>
                </a:rPr>
                <a:t>Deployment-v1</a:t>
              </a:r>
              <a:endParaRPr kumimoji="1" lang="ja-JP" alt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endParaRPr>
            </a:p>
          </p:txBody>
        </p:sp>
      </p:grp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C0E4747-020D-CE4F-8370-CD042AB6CD60}"/>
              </a:ext>
            </a:extLst>
          </p:cNvPr>
          <p:cNvSpPr/>
          <p:nvPr/>
        </p:nvSpPr>
        <p:spPr>
          <a:xfrm>
            <a:off x="1213305" y="1779161"/>
            <a:ext cx="259080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Service</a:t>
            </a:r>
            <a:endParaRPr kumimoji="1" lang="ja-JP" altLang="en-US" sz="280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cxnSp>
        <p:nvCxnSpPr>
          <p:cNvPr id="9" name="カギ線コネクタ 8">
            <a:extLst>
              <a:ext uri="{FF2B5EF4-FFF2-40B4-BE49-F238E27FC236}">
                <a16:creationId xmlns:a16="http://schemas.microsoft.com/office/drawing/2014/main" id="{E3DE5C36-4A16-BD46-8217-400258B2CC94}"/>
              </a:ext>
            </a:extLst>
          </p:cNvPr>
          <p:cNvCxnSpPr>
            <a:stCxn id="8" idx="2"/>
            <a:endCxn id="5" idx="0"/>
          </p:cNvCxnSpPr>
          <p:nvPr/>
        </p:nvCxnSpPr>
        <p:spPr>
          <a:xfrm rot="5400000">
            <a:off x="1996965" y="3205301"/>
            <a:ext cx="1023481" cy="12700"/>
          </a:xfrm>
          <a:prstGeom prst="bentConnector3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72BE174-DC83-624F-BDE2-CF8EAAAD7678}"/>
              </a:ext>
            </a:extLst>
          </p:cNvPr>
          <p:cNvSpPr txBox="1"/>
          <p:nvPr/>
        </p:nvSpPr>
        <p:spPr>
          <a:xfrm>
            <a:off x="4937552" y="1820862"/>
            <a:ext cx="5123365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Courier" pitchFamily="2" charset="0"/>
              </a:rPr>
              <a:t>selector:</a:t>
            </a:r>
          </a:p>
          <a:p>
            <a:r>
              <a:rPr lang="en-US" altLang="ja-JP" sz="2400" dirty="0">
                <a:latin typeface="Courier" pitchFamily="2" charset="0"/>
              </a:rPr>
              <a:t>  </a:t>
            </a:r>
            <a:r>
              <a:rPr lang="en-US" altLang="ja-JP" sz="2400" b="1" dirty="0">
                <a:solidFill>
                  <a:srgbClr val="00B050"/>
                </a:solidFill>
                <a:latin typeface="Courier" pitchFamily="2" charset="0"/>
              </a:rPr>
              <a:t>app: spring-front-service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EF5ADCA-D96E-024A-90A3-222B6E22C5EC}"/>
              </a:ext>
            </a:extLst>
          </p:cNvPr>
          <p:cNvSpPr txBox="1"/>
          <p:nvPr/>
        </p:nvSpPr>
        <p:spPr>
          <a:xfrm>
            <a:off x="4937552" y="3714656"/>
            <a:ext cx="6900342" cy="267765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Courier" pitchFamily="2" charset="0"/>
              </a:rPr>
              <a:t>template:</a:t>
            </a:r>
          </a:p>
          <a:p>
            <a:r>
              <a:rPr lang="en-US" altLang="ja-JP" sz="2800" dirty="0">
                <a:latin typeface="Courier" pitchFamily="2" charset="0"/>
              </a:rPr>
              <a:t>  metadata:</a:t>
            </a:r>
          </a:p>
          <a:p>
            <a:r>
              <a:rPr lang="en-US" altLang="ja-JP" sz="2800" dirty="0">
                <a:latin typeface="Courier" pitchFamily="2" charset="0"/>
              </a:rPr>
              <a:t>    labels:</a:t>
            </a:r>
          </a:p>
          <a:p>
            <a:r>
              <a:rPr lang="en-US" altLang="ja-JP" sz="2800" dirty="0">
                <a:latin typeface="Courier" pitchFamily="2" charset="0"/>
              </a:rPr>
              <a:t>   </a:t>
            </a:r>
            <a:r>
              <a:rPr lang="ja-JP" altLang="en-US" sz="2800">
                <a:latin typeface="Courier" pitchFamily="2" charset="0"/>
              </a:rPr>
              <a:t> </a:t>
            </a:r>
            <a:r>
              <a:rPr lang="en-US" altLang="ja-JP" sz="2800" dirty="0">
                <a:latin typeface="Courier" pitchFamily="2" charset="0"/>
              </a:rPr>
              <a:t>  </a:t>
            </a:r>
            <a:r>
              <a:rPr lang="en-US" altLang="ja-JP" sz="2800" b="1" dirty="0">
                <a:solidFill>
                  <a:srgbClr val="00B050"/>
                </a:solidFill>
                <a:latin typeface="Courier" pitchFamily="2" charset="0"/>
              </a:rPr>
              <a:t>app: spring-front-service</a:t>
            </a:r>
          </a:p>
          <a:p>
            <a:r>
              <a:rPr lang="en-US" altLang="ja-JP" sz="2800" dirty="0">
                <a:latin typeface="Courier" pitchFamily="2" charset="0"/>
              </a:rPr>
              <a:t>      version: v1</a:t>
            </a:r>
          </a:p>
          <a:p>
            <a:r>
              <a:rPr lang="en-US" altLang="ja-JP" sz="2800" dirty="0">
                <a:latin typeface="Courier" pitchFamily="2" charset="0"/>
              </a:rPr>
              <a:t>      stage: staging</a:t>
            </a:r>
          </a:p>
        </p:txBody>
      </p:sp>
    </p:spTree>
    <p:extLst>
      <p:ext uri="{BB962C8B-B14F-4D97-AF65-F5344CB8AC3E}">
        <p14:creationId xmlns:p14="http://schemas.microsoft.com/office/powerpoint/2010/main" val="50132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1E0603-A98A-E949-AE18-1DB7435C9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94" y="0"/>
            <a:ext cx="11438886" cy="699452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B4DA12-F013-DF42-8B04-C3019C72269E}"/>
              </a:ext>
            </a:extLst>
          </p:cNvPr>
          <p:cNvSpPr txBox="1"/>
          <p:nvPr/>
        </p:nvSpPr>
        <p:spPr>
          <a:xfrm>
            <a:off x="0" y="6316662"/>
            <a:ext cx="12436475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https://</a:t>
            </a:r>
            <a:r>
              <a:rPr kumimoji="1" lang="en-US" altLang="ja-JP" sz="3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signup.live.com</a:t>
            </a:r>
            <a:r>
              <a:rPr kumimoji="1" lang="en-US" altLang="ja-JP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/signup</a:t>
            </a:r>
            <a:endParaRPr kumimoji="1" lang="ja-JP" altLang="en-US" sz="3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497421B-50E7-D042-B90F-DEB7CDD7BC48}"/>
              </a:ext>
            </a:extLst>
          </p:cNvPr>
          <p:cNvSpPr txBox="1"/>
          <p:nvPr/>
        </p:nvSpPr>
        <p:spPr>
          <a:xfrm>
            <a:off x="1112837" y="1211262"/>
            <a:ext cx="76962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新規メールアドレスを作成したい場合</a:t>
            </a:r>
            <a:endParaRPr kumimoji="1" lang="ja-JP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2673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タイトル 1">
            <a:extLst>
              <a:ext uri="{FF2B5EF4-FFF2-40B4-BE49-F238E27FC236}">
                <a16:creationId xmlns:a16="http://schemas.microsoft.com/office/drawing/2014/main" id="{5AA97AC4-8727-4943-8502-1651F0EAA67C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ja-JP" dirty="0">
                <a:solidFill>
                  <a:prstClr val="black"/>
                </a:solidFill>
              </a:rPr>
              <a:t>Service </a:t>
            </a:r>
            <a:r>
              <a:rPr lang="ja-JP" altLang="en-US">
                <a:solidFill>
                  <a:prstClr val="black"/>
                </a:solidFill>
              </a:rPr>
              <a:t>による切り替え</a:t>
            </a:r>
            <a:r>
              <a:rPr lang="en-US" altLang="ja-JP" dirty="0">
                <a:solidFill>
                  <a:prstClr val="black"/>
                </a:solidFill>
              </a:rPr>
              <a:t> Version 1</a:t>
            </a:r>
            <a:r>
              <a:rPr lang="ja-JP" altLang="en-US">
                <a:solidFill>
                  <a:prstClr val="black"/>
                </a:solidFill>
              </a:rPr>
              <a:t>へ</a:t>
            </a:r>
            <a:endParaRPr lang="en-US" altLang="ja-JP" dirty="0">
              <a:solidFill>
                <a:prstClr val="black"/>
              </a:solidFill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4954EA5-04B1-7A40-99A9-D491F6053727}"/>
              </a:ext>
            </a:extLst>
          </p:cNvPr>
          <p:cNvGrpSpPr/>
          <p:nvPr/>
        </p:nvGrpSpPr>
        <p:grpSpPr>
          <a:xfrm>
            <a:off x="503237" y="3125717"/>
            <a:ext cx="4495800" cy="3190945"/>
            <a:chOff x="655637" y="1363662"/>
            <a:chExt cx="4495800" cy="3190945"/>
          </a:xfrm>
        </p:grpSpPr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15793927-6F94-E244-9498-55012C0E70F5}"/>
                </a:ext>
              </a:extLst>
            </p:cNvPr>
            <p:cNvGrpSpPr/>
            <p:nvPr/>
          </p:nvGrpSpPr>
          <p:grpSpPr>
            <a:xfrm>
              <a:off x="836584" y="1744663"/>
              <a:ext cx="4133906" cy="2082506"/>
              <a:chOff x="731835" y="1744663"/>
              <a:chExt cx="4133906" cy="2082506"/>
            </a:xfrm>
          </p:grpSpPr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34B92D17-3CF8-A240-988F-702EF0CB5FAB}"/>
                  </a:ext>
                </a:extLst>
              </p:cNvPr>
              <p:cNvGrpSpPr/>
              <p:nvPr/>
            </p:nvGrpSpPr>
            <p:grpSpPr>
              <a:xfrm>
                <a:off x="731835" y="1744663"/>
                <a:ext cx="1911352" cy="2082506"/>
                <a:chOff x="731835" y="1744662"/>
                <a:chExt cx="2819402" cy="3071869"/>
              </a:xfrm>
            </p:grpSpPr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1DBEFF14-166B-6D4F-B67E-8A1EC34E27B4}"/>
                    </a:ext>
                  </a:extLst>
                </p:cNvPr>
                <p:cNvSpPr/>
                <p:nvPr/>
              </p:nvSpPr>
              <p:spPr>
                <a:xfrm>
                  <a:off x="731836" y="1744662"/>
                  <a:ext cx="2819401" cy="213360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BD1414D8-ACA3-E440-8EA0-67326196DB94}"/>
                    </a:ext>
                  </a:extLst>
                </p:cNvPr>
                <p:cNvSpPr/>
                <p:nvPr/>
              </p:nvSpPr>
              <p:spPr>
                <a:xfrm>
                  <a:off x="897671" y="1973262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AAE32AF-DBC3-944A-9CBE-BA01835C10F3}"/>
                    </a:ext>
                  </a:extLst>
                </p:cNvPr>
                <p:cNvSpPr/>
                <p:nvPr/>
              </p:nvSpPr>
              <p:spPr>
                <a:xfrm>
                  <a:off x="897671" y="2893171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540DB420-3BB0-0C4F-AD3F-98F72580CF82}"/>
                    </a:ext>
                  </a:extLst>
                </p:cNvPr>
                <p:cNvSpPr txBox="1"/>
                <p:nvPr/>
              </p:nvSpPr>
              <p:spPr>
                <a:xfrm>
                  <a:off x="731835" y="3972099"/>
                  <a:ext cx="2819402" cy="844432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Pod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ACEA1A03-FB4B-2A48-AD76-DC63B01F8E1C}"/>
                  </a:ext>
                </a:extLst>
              </p:cNvPr>
              <p:cNvGrpSpPr/>
              <p:nvPr/>
            </p:nvGrpSpPr>
            <p:grpSpPr>
              <a:xfrm>
                <a:off x="2954389" y="1744663"/>
                <a:ext cx="1911352" cy="2082506"/>
                <a:chOff x="731835" y="1744662"/>
                <a:chExt cx="2819402" cy="3071869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20363C10-10F3-404A-BB89-6585E1B86781}"/>
                    </a:ext>
                  </a:extLst>
                </p:cNvPr>
                <p:cNvSpPr/>
                <p:nvPr/>
              </p:nvSpPr>
              <p:spPr>
                <a:xfrm>
                  <a:off x="731836" y="1744662"/>
                  <a:ext cx="2819401" cy="213360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D7252ABD-5BEE-5946-8EAF-7362A664F228}"/>
                    </a:ext>
                  </a:extLst>
                </p:cNvPr>
                <p:cNvSpPr/>
                <p:nvPr/>
              </p:nvSpPr>
              <p:spPr>
                <a:xfrm>
                  <a:off x="897671" y="1973262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D973C413-D4FA-D84B-AB22-67D0B7291958}"/>
                    </a:ext>
                  </a:extLst>
                </p:cNvPr>
                <p:cNvSpPr/>
                <p:nvPr/>
              </p:nvSpPr>
              <p:spPr>
                <a:xfrm>
                  <a:off x="897671" y="2893171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0A6CA23F-737E-B540-A41B-3DAE415456DA}"/>
                    </a:ext>
                  </a:extLst>
                </p:cNvPr>
                <p:cNvSpPr txBox="1"/>
                <p:nvPr/>
              </p:nvSpPr>
              <p:spPr>
                <a:xfrm>
                  <a:off x="731835" y="3972099"/>
                  <a:ext cx="2819402" cy="844432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Pod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13596C19-F18E-DC42-9E71-9D7B4A360C81}"/>
                </a:ext>
              </a:extLst>
            </p:cNvPr>
            <p:cNvSpPr/>
            <p:nvPr/>
          </p:nvSpPr>
          <p:spPr>
            <a:xfrm>
              <a:off x="655637" y="1363662"/>
              <a:ext cx="4495800" cy="246350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FCF3230-9E2C-304D-BD18-DEE26EE9CF16}"/>
                </a:ext>
              </a:extLst>
            </p:cNvPr>
            <p:cNvSpPr txBox="1"/>
            <p:nvPr/>
          </p:nvSpPr>
          <p:spPr>
            <a:xfrm>
              <a:off x="1758949" y="3982143"/>
              <a:ext cx="2289176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iragino Maru Gothic Pro W4" panose="020F0400000000000000" pitchFamily="34" charset="-128"/>
                  <a:ea typeface="Hiragino Maru Gothic Pro W4" panose="020F0400000000000000" pitchFamily="34" charset="-128"/>
                  <a:cs typeface="+mn-cs"/>
                </a:rPr>
                <a:t>Deployment-v1</a:t>
              </a:r>
              <a:endParaRPr kumimoji="1" lang="ja-JP" alt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endParaRPr>
            </a:p>
          </p:txBody>
        </p:sp>
      </p:grp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C0E4747-020D-CE4F-8370-CD042AB6CD60}"/>
              </a:ext>
            </a:extLst>
          </p:cNvPr>
          <p:cNvSpPr/>
          <p:nvPr/>
        </p:nvSpPr>
        <p:spPr>
          <a:xfrm>
            <a:off x="4085821" y="1559381"/>
            <a:ext cx="259080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Service</a:t>
            </a:r>
            <a:endParaRPr kumimoji="1" lang="ja-JP" altLang="en-US" sz="280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6D07C1E5-A3A4-8742-9A6B-32C142C26337}"/>
              </a:ext>
            </a:extLst>
          </p:cNvPr>
          <p:cNvGrpSpPr/>
          <p:nvPr/>
        </p:nvGrpSpPr>
        <p:grpSpPr>
          <a:xfrm>
            <a:off x="5761037" y="3125716"/>
            <a:ext cx="4495800" cy="3190945"/>
            <a:chOff x="655637" y="1363662"/>
            <a:chExt cx="4495800" cy="3190945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E1E886F7-1EBA-4648-8D50-544B60EB19DA}"/>
                </a:ext>
              </a:extLst>
            </p:cNvPr>
            <p:cNvGrpSpPr/>
            <p:nvPr/>
          </p:nvGrpSpPr>
          <p:grpSpPr>
            <a:xfrm>
              <a:off x="836584" y="1744663"/>
              <a:ext cx="4133906" cy="2082506"/>
              <a:chOff x="731835" y="1744663"/>
              <a:chExt cx="4133906" cy="2082506"/>
            </a:xfrm>
          </p:grpSpPr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0C32F98F-5F21-F14E-BA3C-EEA212C0DD5A}"/>
                  </a:ext>
                </a:extLst>
              </p:cNvPr>
              <p:cNvGrpSpPr/>
              <p:nvPr/>
            </p:nvGrpSpPr>
            <p:grpSpPr>
              <a:xfrm>
                <a:off x="731835" y="1744663"/>
                <a:ext cx="1911352" cy="2082506"/>
                <a:chOff x="731835" y="1744662"/>
                <a:chExt cx="2819402" cy="3071869"/>
              </a:xfrm>
            </p:grpSpPr>
            <p:sp>
              <p:nvSpPr>
                <p:cNvPr id="30" name="正方形/長方形 29">
                  <a:extLst>
                    <a:ext uri="{FF2B5EF4-FFF2-40B4-BE49-F238E27FC236}">
                      <a16:creationId xmlns:a16="http://schemas.microsoft.com/office/drawing/2014/main" id="{F76205EC-7F7E-F24C-A608-0A2D3764288F}"/>
                    </a:ext>
                  </a:extLst>
                </p:cNvPr>
                <p:cNvSpPr/>
                <p:nvPr/>
              </p:nvSpPr>
              <p:spPr>
                <a:xfrm>
                  <a:off x="731836" y="1744662"/>
                  <a:ext cx="2819401" cy="213360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31" name="正方形/長方形 30">
                  <a:extLst>
                    <a:ext uri="{FF2B5EF4-FFF2-40B4-BE49-F238E27FC236}">
                      <a16:creationId xmlns:a16="http://schemas.microsoft.com/office/drawing/2014/main" id="{EADBE9B8-CC96-564E-B859-6CF93C9843AE}"/>
                    </a:ext>
                  </a:extLst>
                </p:cNvPr>
                <p:cNvSpPr/>
                <p:nvPr/>
              </p:nvSpPr>
              <p:spPr>
                <a:xfrm>
                  <a:off x="897671" y="1973262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42A4A775-E8FE-7248-98B0-A97052ACE532}"/>
                    </a:ext>
                  </a:extLst>
                </p:cNvPr>
                <p:cNvSpPr/>
                <p:nvPr/>
              </p:nvSpPr>
              <p:spPr>
                <a:xfrm>
                  <a:off x="897671" y="2893171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6F132E0A-379F-4940-909F-3476E0706109}"/>
                    </a:ext>
                  </a:extLst>
                </p:cNvPr>
                <p:cNvSpPr txBox="1"/>
                <p:nvPr/>
              </p:nvSpPr>
              <p:spPr>
                <a:xfrm>
                  <a:off x="731835" y="3972099"/>
                  <a:ext cx="2819402" cy="844432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Pod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46C255F1-06AD-4E4A-B904-1872A45D67D0}"/>
                  </a:ext>
                </a:extLst>
              </p:cNvPr>
              <p:cNvGrpSpPr/>
              <p:nvPr/>
            </p:nvGrpSpPr>
            <p:grpSpPr>
              <a:xfrm>
                <a:off x="2954389" y="1744663"/>
                <a:ext cx="1911352" cy="2082506"/>
                <a:chOff x="731835" y="1744662"/>
                <a:chExt cx="2819402" cy="3071869"/>
              </a:xfrm>
            </p:grpSpPr>
            <p:sp>
              <p:nvSpPr>
                <p:cNvPr id="26" name="正方形/長方形 25">
                  <a:extLst>
                    <a:ext uri="{FF2B5EF4-FFF2-40B4-BE49-F238E27FC236}">
                      <a16:creationId xmlns:a16="http://schemas.microsoft.com/office/drawing/2014/main" id="{7C644FBE-C517-104F-B50C-C9A9F75BC852}"/>
                    </a:ext>
                  </a:extLst>
                </p:cNvPr>
                <p:cNvSpPr/>
                <p:nvPr/>
              </p:nvSpPr>
              <p:spPr>
                <a:xfrm>
                  <a:off x="731836" y="1744662"/>
                  <a:ext cx="2819401" cy="213360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27" name="正方形/長方形 26">
                  <a:extLst>
                    <a:ext uri="{FF2B5EF4-FFF2-40B4-BE49-F238E27FC236}">
                      <a16:creationId xmlns:a16="http://schemas.microsoft.com/office/drawing/2014/main" id="{9F33A059-F4F4-C947-9BB4-96E7E3C20D97}"/>
                    </a:ext>
                  </a:extLst>
                </p:cNvPr>
                <p:cNvSpPr/>
                <p:nvPr/>
              </p:nvSpPr>
              <p:spPr>
                <a:xfrm>
                  <a:off x="897671" y="1973262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28" name="正方形/長方形 27">
                  <a:extLst>
                    <a:ext uri="{FF2B5EF4-FFF2-40B4-BE49-F238E27FC236}">
                      <a16:creationId xmlns:a16="http://schemas.microsoft.com/office/drawing/2014/main" id="{3F56BFDB-A227-CB42-A47E-197D03DBC29D}"/>
                    </a:ext>
                  </a:extLst>
                </p:cNvPr>
                <p:cNvSpPr/>
                <p:nvPr/>
              </p:nvSpPr>
              <p:spPr>
                <a:xfrm>
                  <a:off x="897671" y="2893171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29" name="テキスト ボックス 28">
                  <a:extLst>
                    <a:ext uri="{FF2B5EF4-FFF2-40B4-BE49-F238E27FC236}">
                      <a16:creationId xmlns:a16="http://schemas.microsoft.com/office/drawing/2014/main" id="{B5FDF7AB-AC21-564B-B810-2C63A45B405B}"/>
                    </a:ext>
                  </a:extLst>
                </p:cNvPr>
                <p:cNvSpPr txBox="1"/>
                <p:nvPr/>
              </p:nvSpPr>
              <p:spPr>
                <a:xfrm>
                  <a:off x="731835" y="3972099"/>
                  <a:ext cx="2819402" cy="844432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Pod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C1285659-C939-434E-A69D-47DD3E7FE5EF}"/>
                </a:ext>
              </a:extLst>
            </p:cNvPr>
            <p:cNvSpPr/>
            <p:nvPr/>
          </p:nvSpPr>
          <p:spPr>
            <a:xfrm>
              <a:off x="655637" y="1363662"/>
              <a:ext cx="4495800" cy="246350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EB15C3DC-A19B-EB48-AE68-F8FA00839FB9}"/>
                </a:ext>
              </a:extLst>
            </p:cNvPr>
            <p:cNvSpPr txBox="1"/>
            <p:nvPr/>
          </p:nvSpPr>
          <p:spPr>
            <a:xfrm>
              <a:off x="1758949" y="3982143"/>
              <a:ext cx="2289176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iragino Maru Gothic Pro W4" panose="020F0400000000000000" pitchFamily="34" charset="-128"/>
                  <a:ea typeface="Hiragino Maru Gothic Pro W4" panose="020F0400000000000000" pitchFamily="34" charset="-128"/>
                  <a:cs typeface="+mn-cs"/>
                </a:rPr>
                <a:t>Deployment-v2</a:t>
              </a:r>
              <a:endParaRPr kumimoji="1" lang="ja-JP" alt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endParaRPr>
            </a:p>
          </p:txBody>
        </p:sp>
      </p:grpSp>
      <p:cxnSp>
        <p:nvCxnSpPr>
          <p:cNvPr id="9" name="カギ線コネクタ 8">
            <a:extLst>
              <a:ext uri="{FF2B5EF4-FFF2-40B4-BE49-F238E27FC236}">
                <a16:creationId xmlns:a16="http://schemas.microsoft.com/office/drawing/2014/main" id="{E3DE5C36-4A16-BD46-8217-400258B2CC94}"/>
              </a:ext>
            </a:extLst>
          </p:cNvPr>
          <p:cNvCxnSpPr>
            <a:stCxn id="8" idx="2"/>
            <a:endCxn id="5" idx="0"/>
          </p:cNvCxnSpPr>
          <p:nvPr/>
        </p:nvCxnSpPr>
        <p:spPr>
          <a:xfrm rot="5400000">
            <a:off x="3740211" y="1484707"/>
            <a:ext cx="651936" cy="2630084"/>
          </a:xfrm>
          <a:prstGeom prst="bentConnector3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72BE174-DC83-624F-BDE2-CF8EAAAD7678}"/>
              </a:ext>
            </a:extLst>
          </p:cNvPr>
          <p:cNvSpPr txBox="1"/>
          <p:nvPr/>
        </p:nvSpPr>
        <p:spPr>
          <a:xfrm>
            <a:off x="6905597" y="1601082"/>
            <a:ext cx="512336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Courier" pitchFamily="2" charset="0"/>
              </a:rPr>
              <a:t>selector:</a:t>
            </a:r>
          </a:p>
          <a:p>
            <a:r>
              <a:rPr lang="en-US" altLang="ja-JP" sz="2400" b="1" dirty="0">
                <a:latin typeface="Courier" pitchFamily="2" charset="0"/>
              </a:rPr>
              <a:t>  </a:t>
            </a:r>
            <a:r>
              <a:rPr lang="en-US" altLang="ja-JP" sz="2400" b="1" dirty="0">
                <a:solidFill>
                  <a:srgbClr val="00B050"/>
                </a:solidFill>
                <a:latin typeface="Courier" pitchFamily="2" charset="0"/>
              </a:rPr>
              <a:t>app: spring-front-service</a:t>
            </a:r>
          </a:p>
          <a:p>
            <a:r>
              <a:rPr lang="en-US" altLang="ja-JP" sz="2400" b="1" dirty="0">
                <a:solidFill>
                  <a:srgbClr val="00B050"/>
                </a:solidFill>
                <a:latin typeface="Courier" pitchFamily="2" charset="0"/>
              </a:rPr>
              <a:t>  version: v1</a:t>
            </a:r>
          </a:p>
        </p:txBody>
      </p:sp>
    </p:spTree>
    <p:extLst>
      <p:ext uri="{BB962C8B-B14F-4D97-AF65-F5344CB8AC3E}">
        <p14:creationId xmlns:p14="http://schemas.microsoft.com/office/powerpoint/2010/main" val="2114686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タイトル 1">
            <a:extLst>
              <a:ext uri="{FF2B5EF4-FFF2-40B4-BE49-F238E27FC236}">
                <a16:creationId xmlns:a16="http://schemas.microsoft.com/office/drawing/2014/main" id="{5AA97AC4-8727-4943-8502-1651F0EAA67C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ja-JP" dirty="0">
                <a:solidFill>
                  <a:prstClr val="black"/>
                </a:solidFill>
              </a:rPr>
              <a:t>Service </a:t>
            </a:r>
            <a:r>
              <a:rPr lang="ja-JP" altLang="en-US">
                <a:solidFill>
                  <a:prstClr val="black"/>
                </a:solidFill>
              </a:rPr>
              <a:t>による切り替え</a:t>
            </a:r>
            <a:r>
              <a:rPr lang="en-US" altLang="ja-JP" dirty="0">
                <a:solidFill>
                  <a:prstClr val="black"/>
                </a:solidFill>
              </a:rPr>
              <a:t> Version 2</a:t>
            </a:r>
            <a:r>
              <a:rPr lang="ja-JP" altLang="en-US">
                <a:solidFill>
                  <a:prstClr val="black"/>
                </a:solidFill>
              </a:rPr>
              <a:t>へ</a:t>
            </a:r>
            <a:endParaRPr lang="en-US" altLang="ja-JP" dirty="0">
              <a:solidFill>
                <a:prstClr val="black"/>
              </a:solidFill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4954EA5-04B1-7A40-99A9-D491F6053727}"/>
              </a:ext>
            </a:extLst>
          </p:cNvPr>
          <p:cNvGrpSpPr/>
          <p:nvPr/>
        </p:nvGrpSpPr>
        <p:grpSpPr>
          <a:xfrm>
            <a:off x="503237" y="3125717"/>
            <a:ext cx="4495800" cy="3190945"/>
            <a:chOff x="655637" y="1363662"/>
            <a:chExt cx="4495800" cy="3190945"/>
          </a:xfrm>
        </p:grpSpPr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15793927-6F94-E244-9498-55012C0E70F5}"/>
                </a:ext>
              </a:extLst>
            </p:cNvPr>
            <p:cNvGrpSpPr/>
            <p:nvPr/>
          </p:nvGrpSpPr>
          <p:grpSpPr>
            <a:xfrm>
              <a:off x="836584" y="1744663"/>
              <a:ext cx="4133906" cy="2082506"/>
              <a:chOff x="731835" y="1744663"/>
              <a:chExt cx="4133906" cy="2082506"/>
            </a:xfrm>
          </p:grpSpPr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34B92D17-3CF8-A240-988F-702EF0CB5FAB}"/>
                  </a:ext>
                </a:extLst>
              </p:cNvPr>
              <p:cNvGrpSpPr/>
              <p:nvPr/>
            </p:nvGrpSpPr>
            <p:grpSpPr>
              <a:xfrm>
                <a:off x="731835" y="1744663"/>
                <a:ext cx="1911352" cy="2082506"/>
                <a:chOff x="731835" y="1744662"/>
                <a:chExt cx="2819402" cy="3071869"/>
              </a:xfrm>
            </p:grpSpPr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1DBEFF14-166B-6D4F-B67E-8A1EC34E27B4}"/>
                    </a:ext>
                  </a:extLst>
                </p:cNvPr>
                <p:cNvSpPr/>
                <p:nvPr/>
              </p:nvSpPr>
              <p:spPr>
                <a:xfrm>
                  <a:off x="731836" y="1744662"/>
                  <a:ext cx="2819401" cy="213360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BD1414D8-ACA3-E440-8EA0-67326196DB94}"/>
                    </a:ext>
                  </a:extLst>
                </p:cNvPr>
                <p:cNvSpPr/>
                <p:nvPr/>
              </p:nvSpPr>
              <p:spPr>
                <a:xfrm>
                  <a:off x="897671" y="1973262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AAE32AF-DBC3-944A-9CBE-BA01835C10F3}"/>
                    </a:ext>
                  </a:extLst>
                </p:cNvPr>
                <p:cNvSpPr/>
                <p:nvPr/>
              </p:nvSpPr>
              <p:spPr>
                <a:xfrm>
                  <a:off x="897671" y="2893171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540DB420-3BB0-0C4F-AD3F-98F72580CF82}"/>
                    </a:ext>
                  </a:extLst>
                </p:cNvPr>
                <p:cNvSpPr txBox="1"/>
                <p:nvPr/>
              </p:nvSpPr>
              <p:spPr>
                <a:xfrm>
                  <a:off x="731835" y="3972099"/>
                  <a:ext cx="2819402" cy="844432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Pod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ACEA1A03-FB4B-2A48-AD76-DC63B01F8E1C}"/>
                  </a:ext>
                </a:extLst>
              </p:cNvPr>
              <p:cNvGrpSpPr/>
              <p:nvPr/>
            </p:nvGrpSpPr>
            <p:grpSpPr>
              <a:xfrm>
                <a:off x="2954389" y="1744663"/>
                <a:ext cx="1911352" cy="2082506"/>
                <a:chOff x="731835" y="1744662"/>
                <a:chExt cx="2819402" cy="3071869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20363C10-10F3-404A-BB89-6585E1B86781}"/>
                    </a:ext>
                  </a:extLst>
                </p:cNvPr>
                <p:cNvSpPr/>
                <p:nvPr/>
              </p:nvSpPr>
              <p:spPr>
                <a:xfrm>
                  <a:off x="731836" y="1744662"/>
                  <a:ext cx="2819401" cy="213360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D7252ABD-5BEE-5946-8EAF-7362A664F228}"/>
                    </a:ext>
                  </a:extLst>
                </p:cNvPr>
                <p:cNvSpPr/>
                <p:nvPr/>
              </p:nvSpPr>
              <p:spPr>
                <a:xfrm>
                  <a:off x="897671" y="1973262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D973C413-D4FA-D84B-AB22-67D0B7291958}"/>
                    </a:ext>
                  </a:extLst>
                </p:cNvPr>
                <p:cNvSpPr/>
                <p:nvPr/>
              </p:nvSpPr>
              <p:spPr>
                <a:xfrm>
                  <a:off x="897671" y="2893171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0A6CA23F-737E-B540-A41B-3DAE415456DA}"/>
                    </a:ext>
                  </a:extLst>
                </p:cNvPr>
                <p:cNvSpPr txBox="1"/>
                <p:nvPr/>
              </p:nvSpPr>
              <p:spPr>
                <a:xfrm>
                  <a:off x="731835" y="3972099"/>
                  <a:ext cx="2819402" cy="844432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Pod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13596C19-F18E-DC42-9E71-9D7B4A360C81}"/>
                </a:ext>
              </a:extLst>
            </p:cNvPr>
            <p:cNvSpPr/>
            <p:nvPr/>
          </p:nvSpPr>
          <p:spPr>
            <a:xfrm>
              <a:off x="655637" y="1363662"/>
              <a:ext cx="4495800" cy="246350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FCF3230-9E2C-304D-BD18-DEE26EE9CF16}"/>
                </a:ext>
              </a:extLst>
            </p:cNvPr>
            <p:cNvSpPr txBox="1"/>
            <p:nvPr/>
          </p:nvSpPr>
          <p:spPr>
            <a:xfrm>
              <a:off x="1758949" y="3982143"/>
              <a:ext cx="2289176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iragino Maru Gothic Pro W4" panose="020F0400000000000000" pitchFamily="34" charset="-128"/>
                  <a:ea typeface="Hiragino Maru Gothic Pro W4" panose="020F0400000000000000" pitchFamily="34" charset="-128"/>
                  <a:cs typeface="+mn-cs"/>
                </a:rPr>
                <a:t>Deployment-v1</a:t>
              </a:r>
              <a:endParaRPr kumimoji="1" lang="ja-JP" alt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endParaRPr>
            </a:p>
          </p:txBody>
        </p:sp>
      </p:grp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C0E4747-020D-CE4F-8370-CD042AB6CD60}"/>
              </a:ext>
            </a:extLst>
          </p:cNvPr>
          <p:cNvSpPr/>
          <p:nvPr/>
        </p:nvSpPr>
        <p:spPr>
          <a:xfrm>
            <a:off x="4085821" y="1559381"/>
            <a:ext cx="259080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Service</a:t>
            </a:r>
            <a:endParaRPr kumimoji="1" lang="ja-JP" altLang="en-US" sz="280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6D07C1E5-A3A4-8742-9A6B-32C142C26337}"/>
              </a:ext>
            </a:extLst>
          </p:cNvPr>
          <p:cNvGrpSpPr/>
          <p:nvPr/>
        </p:nvGrpSpPr>
        <p:grpSpPr>
          <a:xfrm>
            <a:off x="5761037" y="3125716"/>
            <a:ext cx="4495800" cy="3190945"/>
            <a:chOff x="655637" y="1363662"/>
            <a:chExt cx="4495800" cy="3190945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E1E886F7-1EBA-4648-8D50-544B60EB19DA}"/>
                </a:ext>
              </a:extLst>
            </p:cNvPr>
            <p:cNvGrpSpPr/>
            <p:nvPr/>
          </p:nvGrpSpPr>
          <p:grpSpPr>
            <a:xfrm>
              <a:off x="836584" y="1744663"/>
              <a:ext cx="4133906" cy="2082506"/>
              <a:chOff x="731835" y="1744663"/>
              <a:chExt cx="4133906" cy="2082506"/>
            </a:xfrm>
          </p:grpSpPr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0C32F98F-5F21-F14E-BA3C-EEA212C0DD5A}"/>
                  </a:ext>
                </a:extLst>
              </p:cNvPr>
              <p:cNvGrpSpPr/>
              <p:nvPr/>
            </p:nvGrpSpPr>
            <p:grpSpPr>
              <a:xfrm>
                <a:off x="731835" y="1744663"/>
                <a:ext cx="1911352" cy="2082506"/>
                <a:chOff x="731835" y="1744662"/>
                <a:chExt cx="2819402" cy="3071869"/>
              </a:xfrm>
            </p:grpSpPr>
            <p:sp>
              <p:nvSpPr>
                <p:cNvPr id="30" name="正方形/長方形 29">
                  <a:extLst>
                    <a:ext uri="{FF2B5EF4-FFF2-40B4-BE49-F238E27FC236}">
                      <a16:creationId xmlns:a16="http://schemas.microsoft.com/office/drawing/2014/main" id="{F76205EC-7F7E-F24C-A608-0A2D3764288F}"/>
                    </a:ext>
                  </a:extLst>
                </p:cNvPr>
                <p:cNvSpPr/>
                <p:nvPr/>
              </p:nvSpPr>
              <p:spPr>
                <a:xfrm>
                  <a:off x="731836" y="1744662"/>
                  <a:ext cx="2819401" cy="213360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31" name="正方形/長方形 30">
                  <a:extLst>
                    <a:ext uri="{FF2B5EF4-FFF2-40B4-BE49-F238E27FC236}">
                      <a16:creationId xmlns:a16="http://schemas.microsoft.com/office/drawing/2014/main" id="{EADBE9B8-CC96-564E-B859-6CF93C9843AE}"/>
                    </a:ext>
                  </a:extLst>
                </p:cNvPr>
                <p:cNvSpPr/>
                <p:nvPr/>
              </p:nvSpPr>
              <p:spPr>
                <a:xfrm>
                  <a:off x="897671" y="1973262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42A4A775-E8FE-7248-98B0-A97052ACE532}"/>
                    </a:ext>
                  </a:extLst>
                </p:cNvPr>
                <p:cNvSpPr/>
                <p:nvPr/>
              </p:nvSpPr>
              <p:spPr>
                <a:xfrm>
                  <a:off x="897671" y="2893171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6F132E0A-379F-4940-909F-3476E0706109}"/>
                    </a:ext>
                  </a:extLst>
                </p:cNvPr>
                <p:cNvSpPr txBox="1"/>
                <p:nvPr/>
              </p:nvSpPr>
              <p:spPr>
                <a:xfrm>
                  <a:off x="731835" y="3972099"/>
                  <a:ext cx="2819402" cy="844432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Pod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46C255F1-06AD-4E4A-B904-1872A45D67D0}"/>
                  </a:ext>
                </a:extLst>
              </p:cNvPr>
              <p:cNvGrpSpPr/>
              <p:nvPr/>
            </p:nvGrpSpPr>
            <p:grpSpPr>
              <a:xfrm>
                <a:off x="2954389" y="1744663"/>
                <a:ext cx="1911352" cy="2082506"/>
                <a:chOff x="731835" y="1744662"/>
                <a:chExt cx="2819402" cy="3071869"/>
              </a:xfrm>
            </p:grpSpPr>
            <p:sp>
              <p:nvSpPr>
                <p:cNvPr id="26" name="正方形/長方形 25">
                  <a:extLst>
                    <a:ext uri="{FF2B5EF4-FFF2-40B4-BE49-F238E27FC236}">
                      <a16:creationId xmlns:a16="http://schemas.microsoft.com/office/drawing/2014/main" id="{7C644FBE-C517-104F-B50C-C9A9F75BC852}"/>
                    </a:ext>
                  </a:extLst>
                </p:cNvPr>
                <p:cNvSpPr/>
                <p:nvPr/>
              </p:nvSpPr>
              <p:spPr>
                <a:xfrm>
                  <a:off x="731836" y="1744662"/>
                  <a:ext cx="2819401" cy="213360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27" name="正方形/長方形 26">
                  <a:extLst>
                    <a:ext uri="{FF2B5EF4-FFF2-40B4-BE49-F238E27FC236}">
                      <a16:creationId xmlns:a16="http://schemas.microsoft.com/office/drawing/2014/main" id="{9F33A059-F4F4-C947-9BB4-96E7E3C20D97}"/>
                    </a:ext>
                  </a:extLst>
                </p:cNvPr>
                <p:cNvSpPr/>
                <p:nvPr/>
              </p:nvSpPr>
              <p:spPr>
                <a:xfrm>
                  <a:off x="897671" y="1973262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28" name="正方形/長方形 27">
                  <a:extLst>
                    <a:ext uri="{FF2B5EF4-FFF2-40B4-BE49-F238E27FC236}">
                      <a16:creationId xmlns:a16="http://schemas.microsoft.com/office/drawing/2014/main" id="{3F56BFDB-A227-CB42-A47E-197D03DBC29D}"/>
                    </a:ext>
                  </a:extLst>
                </p:cNvPr>
                <p:cNvSpPr/>
                <p:nvPr/>
              </p:nvSpPr>
              <p:spPr>
                <a:xfrm>
                  <a:off x="897671" y="2893171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2000" b="1" dirty="0"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</a:rPr>
                    <a:t>Container</a:t>
                  </a:r>
                  <a:endParaRPr kumimoji="1" lang="ja-JP" altLang="en-US" sz="2000" b="1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endParaRPr>
                </a:p>
              </p:txBody>
            </p:sp>
            <p:sp>
              <p:nvSpPr>
                <p:cNvPr id="29" name="テキスト ボックス 28">
                  <a:extLst>
                    <a:ext uri="{FF2B5EF4-FFF2-40B4-BE49-F238E27FC236}">
                      <a16:creationId xmlns:a16="http://schemas.microsoft.com/office/drawing/2014/main" id="{B5FDF7AB-AC21-564B-B810-2C63A45B405B}"/>
                    </a:ext>
                  </a:extLst>
                </p:cNvPr>
                <p:cNvSpPr txBox="1"/>
                <p:nvPr/>
              </p:nvSpPr>
              <p:spPr>
                <a:xfrm>
                  <a:off x="731835" y="3972099"/>
                  <a:ext cx="2819402" cy="844432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Pod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C1285659-C939-434E-A69D-47DD3E7FE5EF}"/>
                </a:ext>
              </a:extLst>
            </p:cNvPr>
            <p:cNvSpPr/>
            <p:nvPr/>
          </p:nvSpPr>
          <p:spPr>
            <a:xfrm>
              <a:off x="655637" y="1363662"/>
              <a:ext cx="4495800" cy="246350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EB15C3DC-A19B-EB48-AE68-F8FA00839FB9}"/>
                </a:ext>
              </a:extLst>
            </p:cNvPr>
            <p:cNvSpPr txBox="1"/>
            <p:nvPr/>
          </p:nvSpPr>
          <p:spPr>
            <a:xfrm>
              <a:off x="1758949" y="3982143"/>
              <a:ext cx="2289176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iragino Maru Gothic Pro W4" panose="020F0400000000000000" pitchFamily="34" charset="-128"/>
                  <a:ea typeface="Hiragino Maru Gothic Pro W4" panose="020F0400000000000000" pitchFamily="34" charset="-128"/>
                  <a:cs typeface="+mn-cs"/>
                </a:rPr>
                <a:t>Deployment-v2</a:t>
              </a:r>
              <a:endParaRPr kumimoji="1" lang="ja-JP" alt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endParaRPr>
            </a:p>
          </p:txBody>
        </p:sp>
      </p:grp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83A5A5A6-C25F-5647-BDF1-CA4836CAD88D}"/>
              </a:ext>
            </a:extLst>
          </p:cNvPr>
          <p:cNvCxnSpPr>
            <a:cxnSpLocks/>
            <a:stCxn id="8" idx="2"/>
            <a:endCxn id="22" idx="0"/>
          </p:cNvCxnSpPr>
          <p:nvPr/>
        </p:nvCxnSpPr>
        <p:spPr>
          <a:xfrm rot="16200000" flipH="1">
            <a:off x="6369112" y="1485890"/>
            <a:ext cx="651935" cy="2627716"/>
          </a:xfrm>
          <a:prstGeom prst="bentConnector3">
            <a:avLst>
              <a:gd name="adj1" fmla="val 50000"/>
            </a:avLst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72BE174-DC83-624F-BDE2-CF8EAAAD7678}"/>
              </a:ext>
            </a:extLst>
          </p:cNvPr>
          <p:cNvSpPr txBox="1"/>
          <p:nvPr/>
        </p:nvSpPr>
        <p:spPr>
          <a:xfrm>
            <a:off x="6905597" y="1601082"/>
            <a:ext cx="512336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Courier" pitchFamily="2" charset="0"/>
              </a:rPr>
              <a:t>selector:</a:t>
            </a:r>
          </a:p>
          <a:p>
            <a:r>
              <a:rPr lang="en-US" altLang="ja-JP" sz="2400" b="1" dirty="0">
                <a:latin typeface="Courier" pitchFamily="2" charset="0"/>
              </a:rPr>
              <a:t>  </a:t>
            </a:r>
            <a:r>
              <a:rPr lang="en-US" altLang="ja-JP" sz="2400" b="1" dirty="0">
                <a:solidFill>
                  <a:srgbClr val="00B050"/>
                </a:solidFill>
                <a:latin typeface="Courier" pitchFamily="2" charset="0"/>
              </a:rPr>
              <a:t>app: spring-front-service</a:t>
            </a:r>
          </a:p>
          <a:p>
            <a:r>
              <a:rPr lang="en-US" altLang="ja-JP" sz="2400" b="1" dirty="0">
                <a:solidFill>
                  <a:srgbClr val="00B050"/>
                </a:solidFill>
                <a:latin typeface="Courier" pitchFamily="2" charset="0"/>
              </a:rPr>
              <a:t>  version: v2</a:t>
            </a:r>
          </a:p>
        </p:txBody>
      </p:sp>
    </p:spTree>
    <p:extLst>
      <p:ext uri="{BB962C8B-B14F-4D97-AF65-F5344CB8AC3E}">
        <p14:creationId xmlns:p14="http://schemas.microsoft.com/office/powerpoint/2010/main" val="155308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C4ED67-8AE5-B94E-A70E-9E28EDBE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Service </a:t>
            </a:r>
            <a:r>
              <a:rPr kumimoji="1" lang="ja-JP" altLang="en-US"/>
              <a:t>の作成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19E2AD4-CBAA-924B-ADF3-FAE999D3D486}"/>
              </a:ext>
            </a:extLst>
          </p:cNvPr>
          <p:cNvSpPr txBox="1"/>
          <p:nvPr/>
        </p:nvSpPr>
        <p:spPr>
          <a:xfrm>
            <a:off x="503237" y="1985335"/>
            <a:ext cx="11506200" cy="7263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$ </a:t>
            </a:r>
            <a:r>
              <a:rPr kumimoji="0" lang="en-US" altLang="ja-JP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kubectl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apply 11-Service.yaml</a:t>
            </a:r>
            <a:endParaRPr kumimoji="0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pitchFamily="2" charset="0"/>
              <a:ea typeface="+mn-ea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BBA7C1-499E-E748-833D-F99F21A6146A}"/>
              </a:ext>
            </a:extLst>
          </p:cNvPr>
          <p:cNvSpPr txBox="1"/>
          <p:nvPr/>
        </p:nvSpPr>
        <p:spPr>
          <a:xfrm>
            <a:off x="312285" y="1287462"/>
            <a:ext cx="12143013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Service YAML </a:t>
            </a: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を適用</a:t>
            </a:r>
            <a:endParaRPr kumimoji="1" lang="ja-JP" altLang="en-US" sz="2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+mn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9A4FD0-F169-C544-9203-99C32DC9EC60}"/>
              </a:ext>
            </a:extLst>
          </p:cNvPr>
          <p:cNvSpPr txBox="1"/>
          <p:nvPr/>
        </p:nvSpPr>
        <p:spPr>
          <a:xfrm>
            <a:off x="503237" y="3954462"/>
            <a:ext cx="11506200" cy="16677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$ </a:t>
            </a:r>
            <a:r>
              <a:rPr kumimoji="1" lang="en-US" altLang="ja-JP" sz="2800" dirty="0" err="1">
                <a:solidFill>
                  <a:schemeClr val="accent1"/>
                </a:solidFill>
                <a:latin typeface="Courier" pitchFamily="2" charset="0"/>
              </a:rPr>
              <a:t>kubectl</a:t>
            </a:r>
            <a:r>
              <a:rPr kumimoji="1" lang="en-US" altLang="ja-JP" sz="2800" dirty="0">
                <a:solidFill>
                  <a:schemeClr val="accent1"/>
                </a:solidFill>
                <a:latin typeface="Courier" pitchFamily="2" charset="0"/>
              </a:rPr>
              <a:t> get svc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NAME                   TYPE        CLUSTER-IP   EXTERNAL-IP   PORT(S)   AGE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kubernetes</a:t>
            </a: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             </a:t>
            </a:r>
            <a:r>
              <a:rPr kumimoji="1" lang="en-US" altLang="ja-JP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ClusterIP</a:t>
            </a: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   10.0.0.1     &lt;none&gt;        443/TCP   16d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spring-front-service   </a:t>
            </a:r>
            <a:r>
              <a:rPr kumimoji="1" lang="en-US" altLang="ja-JP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ClusterIP</a:t>
            </a: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   10.0.74.52   &lt;none&gt;        80/TCP    18h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7D7139D-2699-E449-8FD7-04609D524F90}"/>
              </a:ext>
            </a:extLst>
          </p:cNvPr>
          <p:cNvSpPr txBox="1"/>
          <p:nvPr/>
        </p:nvSpPr>
        <p:spPr>
          <a:xfrm>
            <a:off x="312285" y="3185110"/>
            <a:ext cx="12143013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Service </a:t>
            </a: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作成の確認</a:t>
            </a:r>
            <a:endParaRPr kumimoji="1" lang="ja-JP" altLang="en-US" sz="2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09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C4ED67-8AE5-B94E-A70E-9E28EDBE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危険：一時的に外部</a:t>
            </a:r>
            <a:r>
              <a:rPr kumimoji="1" lang="en-US" altLang="ja-JP" dirty="0"/>
              <a:t> IP </a:t>
            </a:r>
            <a:r>
              <a:rPr kumimoji="1" lang="ja-JP" altLang="en-US"/>
              <a:t>の割り当て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19E2AD4-CBAA-924B-ADF3-FAE999D3D486}"/>
              </a:ext>
            </a:extLst>
          </p:cNvPr>
          <p:cNvSpPr txBox="1"/>
          <p:nvPr/>
        </p:nvSpPr>
        <p:spPr>
          <a:xfrm>
            <a:off x="503237" y="1985335"/>
            <a:ext cx="11506200" cy="7263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lvl="0"/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$ </a:t>
            </a:r>
            <a:r>
              <a:rPr lang="en-US" altLang="ja-JP" sz="2800" dirty="0" err="1">
                <a:solidFill>
                  <a:srgbClr val="FFC000"/>
                </a:solidFill>
                <a:latin typeface="Courier" pitchFamily="2" charset="0"/>
              </a:rPr>
              <a:t>kubectl</a:t>
            </a:r>
            <a:r>
              <a:rPr lang="en-US" altLang="ja-JP" sz="2800" dirty="0">
                <a:solidFill>
                  <a:srgbClr val="FFC000"/>
                </a:solidFill>
                <a:latin typeface="Courier" pitchFamily="2" charset="0"/>
              </a:rPr>
              <a:t> edit svc/spring-front-service</a:t>
            </a:r>
            <a:endParaRPr kumimoji="0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pitchFamily="2" charset="0"/>
              <a:ea typeface="+mn-ea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BBA7C1-499E-E748-833D-F99F21A6146A}"/>
              </a:ext>
            </a:extLst>
          </p:cNvPr>
          <p:cNvSpPr txBox="1"/>
          <p:nvPr/>
        </p:nvSpPr>
        <p:spPr>
          <a:xfrm>
            <a:off x="312285" y="1287462"/>
            <a:ext cx="12143013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直接既存の設定を変更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 (</a:t>
            </a: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非推奨：通常はファイル編集後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 apply </a:t>
            </a: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を実施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)</a:t>
            </a:r>
            <a:endParaRPr kumimoji="1" lang="ja-JP" altLang="en-US" sz="2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+mn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9A4FD0-F169-C544-9203-99C32DC9EC60}"/>
              </a:ext>
            </a:extLst>
          </p:cNvPr>
          <p:cNvSpPr txBox="1"/>
          <p:nvPr/>
        </p:nvSpPr>
        <p:spPr>
          <a:xfrm>
            <a:off x="503237" y="3954462"/>
            <a:ext cx="11506200" cy="6923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type: </a:t>
            </a:r>
            <a:r>
              <a:rPr kumimoji="1" lang="en-US" altLang="ja-JP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ClusterIP</a:t>
            </a:r>
            <a:endParaRPr kumimoji="1" lang="en-US" altLang="ja-JP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" pitchFamily="2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7D7139D-2699-E449-8FD7-04609D524F90}"/>
              </a:ext>
            </a:extLst>
          </p:cNvPr>
          <p:cNvSpPr txBox="1"/>
          <p:nvPr/>
        </p:nvSpPr>
        <p:spPr>
          <a:xfrm>
            <a:off x="312285" y="3185110"/>
            <a:ext cx="12143013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修正箇所</a:t>
            </a:r>
            <a:endParaRPr kumimoji="1" lang="ja-JP" altLang="en-US" sz="2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+mn-cs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056E78-31DB-7A4C-8690-6DBE5EBBAC0A}"/>
              </a:ext>
            </a:extLst>
          </p:cNvPr>
          <p:cNvSpPr txBox="1"/>
          <p:nvPr/>
        </p:nvSpPr>
        <p:spPr>
          <a:xfrm>
            <a:off x="503237" y="5707062"/>
            <a:ext cx="11506200" cy="6923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type: </a:t>
            </a:r>
            <a:r>
              <a:rPr kumimoji="1" lang="en-US" altLang="ja-JP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LoadBalancer</a:t>
            </a:r>
            <a:endParaRPr kumimoji="1" lang="en-US" altLang="ja-JP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" pitchFamily="2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94B0E5-688E-A540-A8D1-07F3FD9F1056}"/>
              </a:ext>
            </a:extLst>
          </p:cNvPr>
          <p:cNvSpPr txBox="1"/>
          <p:nvPr/>
        </p:nvSpPr>
        <p:spPr>
          <a:xfrm>
            <a:off x="312285" y="4937710"/>
            <a:ext cx="12143013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修正後</a:t>
            </a:r>
            <a:endParaRPr kumimoji="1" lang="ja-JP" altLang="en-US" sz="2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287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C4ED67-8AE5-B94E-A70E-9E28EDBE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危険：一時的に外部</a:t>
            </a:r>
            <a:r>
              <a:rPr kumimoji="1" lang="en-US" altLang="ja-JP" dirty="0"/>
              <a:t> IP </a:t>
            </a:r>
            <a:r>
              <a:rPr kumimoji="1" lang="ja-JP" altLang="en-US"/>
              <a:t>の割り当て</a:t>
            </a:r>
            <a:r>
              <a:rPr kumimoji="1" lang="en-US" altLang="ja-JP" dirty="0"/>
              <a:t>-</a:t>
            </a:r>
            <a:r>
              <a:rPr kumimoji="1" lang="ja-JP" altLang="en-US"/>
              <a:t>続き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19E2AD4-CBAA-924B-ADF3-FAE999D3D486}"/>
              </a:ext>
            </a:extLst>
          </p:cNvPr>
          <p:cNvSpPr txBox="1"/>
          <p:nvPr/>
        </p:nvSpPr>
        <p:spPr>
          <a:xfrm>
            <a:off x="503237" y="1985335"/>
            <a:ext cx="11506200" cy="23267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altLang="ja-JP" sz="1600" dirty="0">
                <a:latin typeface="Courier" pitchFamily="2" charset="0"/>
              </a:rPr>
              <a:t>$ </a:t>
            </a:r>
            <a:r>
              <a:rPr lang="en-US" altLang="ja-JP" sz="2800" dirty="0" err="1">
                <a:solidFill>
                  <a:schemeClr val="accent1"/>
                </a:solidFill>
                <a:latin typeface="Courier" pitchFamily="2" charset="0"/>
              </a:rPr>
              <a:t>kubectl</a:t>
            </a:r>
            <a:r>
              <a:rPr lang="en-US" altLang="ja-JP" sz="2800" dirty="0">
                <a:solidFill>
                  <a:schemeClr val="accent1"/>
                </a:solidFill>
                <a:latin typeface="Courier" pitchFamily="2" charset="0"/>
              </a:rPr>
              <a:t> get svc -w</a:t>
            </a:r>
          </a:p>
          <a:p>
            <a:r>
              <a:rPr lang="en-US" altLang="ja-JP" sz="1600" dirty="0">
                <a:latin typeface="Courier" pitchFamily="2" charset="0"/>
              </a:rPr>
              <a:t>NAME                   TYPE           CLUSTER-IP   EXTERNAL-IP   PORT(S)        AGE</a:t>
            </a:r>
          </a:p>
          <a:p>
            <a:r>
              <a:rPr lang="en-US" altLang="ja-JP" sz="1600" dirty="0" err="1">
                <a:latin typeface="Courier" pitchFamily="2" charset="0"/>
              </a:rPr>
              <a:t>kubernetes</a:t>
            </a:r>
            <a:r>
              <a:rPr lang="en-US" altLang="ja-JP" sz="1600" dirty="0">
                <a:latin typeface="Courier" pitchFamily="2" charset="0"/>
              </a:rPr>
              <a:t>             </a:t>
            </a:r>
            <a:r>
              <a:rPr lang="en-US" altLang="ja-JP" sz="1600" dirty="0" err="1">
                <a:latin typeface="Courier" pitchFamily="2" charset="0"/>
              </a:rPr>
              <a:t>ClusterIP</a:t>
            </a:r>
            <a:r>
              <a:rPr lang="en-US" altLang="ja-JP" sz="1600" dirty="0">
                <a:latin typeface="Courier" pitchFamily="2" charset="0"/>
              </a:rPr>
              <a:t>      10.0.0.1     &lt;none&gt;        443/TCP        16d</a:t>
            </a:r>
          </a:p>
          <a:p>
            <a:r>
              <a:rPr lang="en-US" altLang="ja-JP" sz="1600" dirty="0">
                <a:latin typeface="Courier" pitchFamily="2" charset="0"/>
              </a:rPr>
              <a:t>spring-front-service   </a:t>
            </a:r>
            <a:r>
              <a:rPr lang="en-US" altLang="ja-JP" sz="1600" dirty="0" err="1">
                <a:latin typeface="Courier" pitchFamily="2" charset="0"/>
              </a:rPr>
              <a:t>LoadBalancer</a:t>
            </a:r>
            <a:r>
              <a:rPr lang="en-US" altLang="ja-JP" sz="1600" dirty="0">
                <a:latin typeface="Courier" pitchFamily="2" charset="0"/>
              </a:rPr>
              <a:t>   10.0.74.52  </a:t>
            </a:r>
            <a:r>
              <a:rPr lang="en-US" altLang="ja-JP" sz="1600" dirty="0">
                <a:solidFill>
                  <a:srgbClr val="00B050"/>
                </a:solidFill>
                <a:latin typeface="Courier" pitchFamily="2" charset="0"/>
              </a:rPr>
              <a:t> </a:t>
            </a:r>
            <a:r>
              <a:rPr lang="en-US" altLang="ja-JP" sz="2000" dirty="0">
                <a:solidFill>
                  <a:schemeClr val="accent1"/>
                </a:solidFill>
                <a:latin typeface="Courier" pitchFamily="2" charset="0"/>
              </a:rPr>
              <a:t>&lt;pending&gt;</a:t>
            </a:r>
            <a:r>
              <a:rPr lang="en-US" altLang="ja-JP" sz="1600" dirty="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en-US" altLang="ja-JP" sz="1600" dirty="0">
                <a:latin typeface="Courier" pitchFamily="2" charset="0"/>
              </a:rPr>
              <a:t>    80:32314/TCP   18h</a:t>
            </a:r>
          </a:p>
          <a:p>
            <a:endParaRPr lang="en-US" altLang="ja-JP" sz="1600" dirty="0">
              <a:latin typeface="Courier" pitchFamily="2" charset="0"/>
            </a:endParaRPr>
          </a:p>
          <a:p>
            <a:r>
              <a:rPr lang="en-US" altLang="ja-JP" sz="1600" dirty="0">
                <a:latin typeface="Courier" pitchFamily="2" charset="0"/>
              </a:rPr>
              <a:t>NAME                   TYPE           CLUSTER-IP   EXTERNAL-IP    PORT(S)        AGE</a:t>
            </a:r>
          </a:p>
          <a:p>
            <a:r>
              <a:rPr lang="en-US" altLang="ja-JP" sz="1600" dirty="0">
                <a:latin typeface="Courier" pitchFamily="2" charset="0"/>
              </a:rPr>
              <a:t>spring-front-service   </a:t>
            </a:r>
            <a:r>
              <a:rPr lang="en-US" altLang="ja-JP" sz="1600" dirty="0" err="1">
                <a:latin typeface="Courier" pitchFamily="2" charset="0"/>
              </a:rPr>
              <a:t>LoadBalancer</a:t>
            </a:r>
            <a:r>
              <a:rPr lang="en-US" altLang="ja-JP" sz="1600" dirty="0">
                <a:latin typeface="Courier" pitchFamily="2" charset="0"/>
              </a:rPr>
              <a:t>   10.0.74.52   </a:t>
            </a:r>
            <a:r>
              <a:rPr lang="en-US" altLang="ja-JP" sz="2000" b="1" dirty="0">
                <a:solidFill>
                  <a:schemeClr val="accent1"/>
                </a:solidFill>
                <a:latin typeface="Courier" pitchFamily="2" charset="0"/>
              </a:rPr>
              <a:t>20.***.***.153 </a:t>
            </a:r>
            <a:r>
              <a:rPr lang="en-US" altLang="ja-JP" sz="1600" dirty="0">
                <a:latin typeface="Courier" pitchFamily="2" charset="0"/>
              </a:rPr>
              <a:t>  80:32314/TCP   18h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BBA7C1-499E-E748-833D-F99F21A6146A}"/>
              </a:ext>
            </a:extLst>
          </p:cNvPr>
          <p:cNvSpPr txBox="1"/>
          <p:nvPr/>
        </p:nvSpPr>
        <p:spPr>
          <a:xfrm>
            <a:off x="312285" y="1287462"/>
            <a:ext cx="12143013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直接既存の設定を変更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 (</a:t>
            </a: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非推奨：通常はファイル編集後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 apply </a:t>
            </a: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を実施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)</a:t>
            </a:r>
            <a:endParaRPr kumimoji="1" lang="ja-JP" altLang="en-US" sz="2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+mn-cs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A0C753-3CA5-4C49-951E-2077AD52C091}"/>
              </a:ext>
            </a:extLst>
          </p:cNvPr>
          <p:cNvSpPr txBox="1"/>
          <p:nvPr/>
        </p:nvSpPr>
        <p:spPr>
          <a:xfrm>
            <a:off x="503237" y="5464350"/>
            <a:ext cx="11506200" cy="11571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$ </a:t>
            </a:r>
            <a:r>
              <a:rPr kumimoji="1" lang="en-US" altLang="ja-JP" sz="2800" dirty="0">
                <a:solidFill>
                  <a:schemeClr val="accent1"/>
                </a:solidFill>
                <a:latin typeface="Courier" pitchFamily="2" charset="0"/>
              </a:rPr>
              <a:t>curl http://20.188.1.153/sample/hello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front-hello-v1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9E3B46D-3276-7048-B335-FFE5F75191D4}"/>
              </a:ext>
            </a:extLst>
          </p:cNvPr>
          <p:cNvSpPr txBox="1"/>
          <p:nvPr/>
        </p:nvSpPr>
        <p:spPr>
          <a:xfrm>
            <a:off x="274639" y="4792662"/>
            <a:ext cx="12143013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パブリック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 IP </a:t>
            </a: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の割り当てあと</a:t>
            </a:r>
            <a:endParaRPr kumimoji="1" lang="ja-JP" altLang="en-US" sz="2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1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C4ED67-8AE5-B94E-A70E-9E28EDBE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元の内部</a:t>
            </a:r>
            <a:r>
              <a:rPr kumimoji="1" lang="en-US" altLang="ja-JP" dirty="0"/>
              <a:t> IP </a:t>
            </a:r>
            <a:r>
              <a:rPr kumimoji="1" lang="ja-JP" altLang="en-US"/>
              <a:t>だけの割り当てに戻す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19E2AD4-CBAA-924B-ADF3-FAE999D3D486}"/>
              </a:ext>
            </a:extLst>
          </p:cNvPr>
          <p:cNvSpPr txBox="1"/>
          <p:nvPr/>
        </p:nvSpPr>
        <p:spPr>
          <a:xfrm>
            <a:off x="483960" y="1259529"/>
            <a:ext cx="11506200" cy="7263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lvl="0"/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$ </a:t>
            </a:r>
            <a:r>
              <a:rPr lang="en-US" altLang="ja-JP" sz="2800" dirty="0" err="1">
                <a:solidFill>
                  <a:srgbClr val="FFC000"/>
                </a:solidFill>
                <a:latin typeface="Courier" pitchFamily="2" charset="0"/>
              </a:rPr>
              <a:t>kubectl</a:t>
            </a:r>
            <a:r>
              <a:rPr lang="en-US" altLang="ja-JP" sz="2800" dirty="0">
                <a:solidFill>
                  <a:srgbClr val="FFC000"/>
                </a:solidFill>
                <a:latin typeface="Courier" pitchFamily="2" charset="0"/>
              </a:rPr>
              <a:t> edit svc/spring-front-service</a:t>
            </a:r>
            <a:endParaRPr kumimoji="0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pitchFamily="2" charset="0"/>
              <a:ea typeface="+mn-ea"/>
              <a:cs typeface="+mn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9A4FD0-F169-C544-9203-99C32DC9EC60}"/>
              </a:ext>
            </a:extLst>
          </p:cNvPr>
          <p:cNvSpPr txBox="1"/>
          <p:nvPr/>
        </p:nvSpPr>
        <p:spPr>
          <a:xfrm>
            <a:off x="503237" y="3406950"/>
            <a:ext cx="11506200" cy="11571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2800" dirty="0" err="1">
                <a:latin typeface="Courier" pitchFamily="2" charset="0"/>
              </a:rPr>
              <a:t>nodePort</a:t>
            </a:r>
            <a:r>
              <a:rPr lang="en-US" altLang="ja-JP" sz="2800" dirty="0">
                <a:latin typeface="Courier" pitchFamily="2" charset="0"/>
              </a:rPr>
              <a:t>: 32314</a:t>
            </a:r>
            <a:r>
              <a:rPr lang="ja-JP" altLang="en-US" sz="2800">
                <a:latin typeface="Courier" pitchFamily="2" charset="0"/>
              </a:rPr>
              <a:t> </a:t>
            </a: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(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この行が自動的に追加されているので削除</a:t>
            </a: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)</a:t>
            </a:r>
            <a:endParaRPr kumimoji="1" lang="en-US" altLang="ja-JP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type: </a:t>
            </a:r>
            <a:r>
              <a:rPr kumimoji="1" lang="en-US" altLang="ja-JP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LoadBalancer</a:t>
            </a:r>
            <a:endParaRPr kumimoji="1" lang="en-US" altLang="ja-JP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" pitchFamily="2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7D7139D-2699-E449-8FD7-04609D524F90}"/>
              </a:ext>
            </a:extLst>
          </p:cNvPr>
          <p:cNvSpPr txBox="1"/>
          <p:nvPr/>
        </p:nvSpPr>
        <p:spPr>
          <a:xfrm>
            <a:off x="312285" y="2637598"/>
            <a:ext cx="12143013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修正箇所</a:t>
            </a:r>
            <a:endParaRPr kumimoji="1" lang="ja-JP" altLang="en-US" sz="2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+mn-cs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056E78-31DB-7A4C-8690-6DBE5EBBAC0A}"/>
              </a:ext>
            </a:extLst>
          </p:cNvPr>
          <p:cNvSpPr txBox="1"/>
          <p:nvPr/>
        </p:nvSpPr>
        <p:spPr>
          <a:xfrm>
            <a:off x="503237" y="5707062"/>
            <a:ext cx="11506200" cy="6923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type: </a:t>
            </a:r>
            <a:r>
              <a:rPr kumimoji="1" lang="en-US" altLang="ja-JP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" pitchFamily="2" charset="0"/>
              </a:rPr>
              <a:t>ClusterIP</a:t>
            </a:r>
            <a:endParaRPr kumimoji="1" lang="en-US" altLang="ja-JP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" pitchFamily="2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94B0E5-688E-A540-A8D1-07F3FD9F1056}"/>
              </a:ext>
            </a:extLst>
          </p:cNvPr>
          <p:cNvSpPr txBox="1"/>
          <p:nvPr/>
        </p:nvSpPr>
        <p:spPr>
          <a:xfrm>
            <a:off x="312285" y="5099998"/>
            <a:ext cx="12143013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修正後</a:t>
            </a:r>
            <a:endParaRPr kumimoji="1" lang="ja-JP" altLang="en-US" sz="2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26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タイトル 1">
            <a:extLst>
              <a:ext uri="{FF2B5EF4-FFF2-40B4-BE49-F238E27FC236}">
                <a16:creationId xmlns:a16="http://schemas.microsoft.com/office/drawing/2014/main" id="{5AA97AC4-8727-4943-8502-1651F0EAA67C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Private IP </a:t>
            </a:r>
            <a:r>
              <a:rPr kumimoji="1" lang="ja-JP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ではサービスを外部に公開できない</a:t>
            </a:r>
            <a:endParaRPr kumimoji="1" lang="en-US" altLang="ja-JP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 Light" panose="020F0302020204030204"/>
              <a:ea typeface="游ゴシック Light" panose="020B0400000000000000" pitchFamily="34" charset="-128"/>
              <a:cs typeface="+mj-cs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4954EA5-04B1-7A40-99A9-D491F6053727}"/>
              </a:ext>
            </a:extLst>
          </p:cNvPr>
          <p:cNvGrpSpPr/>
          <p:nvPr/>
        </p:nvGrpSpPr>
        <p:grpSpPr>
          <a:xfrm>
            <a:off x="503237" y="3125717"/>
            <a:ext cx="4495800" cy="3190945"/>
            <a:chOff x="655637" y="1363662"/>
            <a:chExt cx="4495800" cy="3190945"/>
          </a:xfrm>
        </p:grpSpPr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15793927-6F94-E244-9498-55012C0E70F5}"/>
                </a:ext>
              </a:extLst>
            </p:cNvPr>
            <p:cNvGrpSpPr/>
            <p:nvPr/>
          </p:nvGrpSpPr>
          <p:grpSpPr>
            <a:xfrm>
              <a:off x="836584" y="1744663"/>
              <a:ext cx="4133906" cy="2082506"/>
              <a:chOff x="731835" y="1744663"/>
              <a:chExt cx="4133906" cy="2082506"/>
            </a:xfrm>
          </p:grpSpPr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34B92D17-3CF8-A240-988F-702EF0CB5FAB}"/>
                  </a:ext>
                </a:extLst>
              </p:cNvPr>
              <p:cNvGrpSpPr/>
              <p:nvPr/>
            </p:nvGrpSpPr>
            <p:grpSpPr>
              <a:xfrm>
                <a:off x="731835" y="1744663"/>
                <a:ext cx="1911352" cy="2082506"/>
                <a:chOff x="731835" y="1744662"/>
                <a:chExt cx="2819402" cy="3071869"/>
              </a:xfrm>
            </p:grpSpPr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1DBEFF14-166B-6D4F-B67E-8A1EC34E27B4}"/>
                    </a:ext>
                  </a:extLst>
                </p:cNvPr>
                <p:cNvSpPr/>
                <p:nvPr/>
              </p:nvSpPr>
              <p:spPr>
                <a:xfrm>
                  <a:off x="731836" y="1744662"/>
                  <a:ext cx="2819401" cy="213360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BD1414D8-ACA3-E440-8EA0-67326196DB94}"/>
                    </a:ext>
                  </a:extLst>
                </p:cNvPr>
                <p:cNvSpPr/>
                <p:nvPr/>
              </p:nvSpPr>
              <p:spPr>
                <a:xfrm>
                  <a:off x="897671" y="1973262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Container</a:t>
                  </a:r>
                  <a:endParaRPr kumimoji="1" lang="ja-JP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AAE32AF-DBC3-944A-9CBE-BA01835C10F3}"/>
                    </a:ext>
                  </a:extLst>
                </p:cNvPr>
                <p:cNvSpPr/>
                <p:nvPr/>
              </p:nvSpPr>
              <p:spPr>
                <a:xfrm>
                  <a:off x="897671" y="2893171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Container</a:t>
                  </a:r>
                  <a:endParaRPr kumimoji="1" lang="ja-JP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540DB420-3BB0-0C4F-AD3F-98F72580CF82}"/>
                    </a:ext>
                  </a:extLst>
                </p:cNvPr>
                <p:cNvSpPr txBox="1"/>
                <p:nvPr/>
              </p:nvSpPr>
              <p:spPr>
                <a:xfrm>
                  <a:off x="731835" y="3972099"/>
                  <a:ext cx="2819402" cy="844432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Pod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ACEA1A03-FB4B-2A48-AD76-DC63B01F8E1C}"/>
                  </a:ext>
                </a:extLst>
              </p:cNvPr>
              <p:cNvGrpSpPr/>
              <p:nvPr/>
            </p:nvGrpSpPr>
            <p:grpSpPr>
              <a:xfrm>
                <a:off x="2954389" y="1744663"/>
                <a:ext cx="1911352" cy="2082506"/>
                <a:chOff x="731835" y="1744662"/>
                <a:chExt cx="2819402" cy="3071869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20363C10-10F3-404A-BB89-6585E1B86781}"/>
                    </a:ext>
                  </a:extLst>
                </p:cNvPr>
                <p:cNvSpPr/>
                <p:nvPr/>
              </p:nvSpPr>
              <p:spPr>
                <a:xfrm>
                  <a:off x="731836" y="1744662"/>
                  <a:ext cx="2819401" cy="213360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D7252ABD-5BEE-5946-8EAF-7362A664F228}"/>
                    </a:ext>
                  </a:extLst>
                </p:cNvPr>
                <p:cNvSpPr/>
                <p:nvPr/>
              </p:nvSpPr>
              <p:spPr>
                <a:xfrm>
                  <a:off x="897671" y="1973262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Container</a:t>
                  </a:r>
                  <a:endParaRPr kumimoji="1" lang="ja-JP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D973C413-D4FA-D84B-AB22-67D0B7291958}"/>
                    </a:ext>
                  </a:extLst>
                </p:cNvPr>
                <p:cNvSpPr/>
                <p:nvPr/>
              </p:nvSpPr>
              <p:spPr>
                <a:xfrm>
                  <a:off x="897671" y="2893171"/>
                  <a:ext cx="2487730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Container</a:t>
                  </a:r>
                  <a:endParaRPr kumimoji="1" lang="ja-JP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0A6CA23F-737E-B540-A41B-3DAE415456DA}"/>
                    </a:ext>
                  </a:extLst>
                </p:cNvPr>
                <p:cNvSpPr txBox="1"/>
                <p:nvPr/>
              </p:nvSpPr>
              <p:spPr>
                <a:xfrm>
                  <a:off x="731835" y="3972099"/>
                  <a:ext cx="2819402" cy="844432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Pod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13596C19-F18E-DC42-9E71-9D7B4A360C81}"/>
                </a:ext>
              </a:extLst>
            </p:cNvPr>
            <p:cNvSpPr/>
            <p:nvPr/>
          </p:nvSpPr>
          <p:spPr>
            <a:xfrm>
              <a:off x="655637" y="1363662"/>
              <a:ext cx="4495800" cy="246350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FCF3230-9E2C-304D-BD18-DEE26EE9CF16}"/>
                </a:ext>
              </a:extLst>
            </p:cNvPr>
            <p:cNvSpPr txBox="1"/>
            <p:nvPr/>
          </p:nvSpPr>
          <p:spPr>
            <a:xfrm>
              <a:off x="1758949" y="3982143"/>
              <a:ext cx="2289176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Maru Gothic Pro W4" panose="020F0400000000000000" pitchFamily="34" charset="-128"/>
                  <a:ea typeface="Hiragino Maru Gothic Pro W4" panose="020F0400000000000000" pitchFamily="34" charset="-128"/>
                  <a:cs typeface="+mn-cs"/>
                </a:rPr>
                <a:t>Deployment-v1</a:t>
              </a:r>
              <a:endParaRPr kumimoji="1" lang="ja-JP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endParaRPr>
            </a:p>
          </p:txBody>
        </p:sp>
      </p:grp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C0E4747-020D-CE4F-8370-CD042AB6CD60}"/>
              </a:ext>
            </a:extLst>
          </p:cNvPr>
          <p:cNvSpPr/>
          <p:nvPr/>
        </p:nvSpPr>
        <p:spPr>
          <a:xfrm>
            <a:off x="1455737" y="1467047"/>
            <a:ext cx="259080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Service</a:t>
            </a:r>
            <a:endParaRPr kumimoji="1" lang="ja-JP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+mn-cs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72BE174-DC83-624F-BDE2-CF8EAAAD7678}"/>
              </a:ext>
            </a:extLst>
          </p:cNvPr>
          <p:cNvSpPr txBox="1"/>
          <p:nvPr/>
        </p:nvSpPr>
        <p:spPr>
          <a:xfrm>
            <a:off x="4237037" y="1515478"/>
            <a:ext cx="68580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10.0.74.52 </a:t>
            </a:r>
          </a:p>
          <a:p>
            <a:r>
              <a:rPr lang="en-US" altLang="ja-JP" sz="24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spring-front-</a:t>
            </a:r>
            <a:r>
              <a:rPr lang="en-US" altLang="ja-JP" sz="2400" dirty="0" err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service.default.svc.cluster.local</a:t>
            </a:r>
            <a:endParaRPr lang="en-US" altLang="ja-JP" sz="24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FCF70223-03CC-DA48-8671-DDF0D85B2FD8}"/>
              </a:ext>
            </a:extLst>
          </p:cNvPr>
          <p:cNvCxnSpPr>
            <a:stCxn id="8" idx="2"/>
            <a:endCxn id="5" idx="0"/>
          </p:cNvCxnSpPr>
          <p:nvPr/>
        </p:nvCxnSpPr>
        <p:spPr>
          <a:xfrm>
            <a:off x="2751137" y="2381447"/>
            <a:ext cx="0" cy="74427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91C0795-B2D7-6148-BCFC-E8156DD10119}"/>
              </a:ext>
            </a:extLst>
          </p:cNvPr>
          <p:cNvSpPr txBox="1"/>
          <p:nvPr/>
        </p:nvSpPr>
        <p:spPr>
          <a:xfrm>
            <a:off x="5763403" y="3875927"/>
            <a:ext cx="64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solidFill>
                  <a:srgbClr val="00B050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どのようにして</a:t>
            </a:r>
            <a:endParaRPr kumimoji="1" lang="en-US" altLang="ja-JP" sz="3200" dirty="0">
              <a:solidFill>
                <a:srgbClr val="00B050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r>
              <a:rPr kumimoji="1" lang="ja-JP" altLang="en-US" sz="3200">
                <a:solidFill>
                  <a:srgbClr val="00B050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外部にサービスを公開？</a:t>
            </a:r>
            <a:endParaRPr kumimoji="1" lang="en-US" altLang="ja-JP" sz="3200" dirty="0">
              <a:solidFill>
                <a:srgbClr val="00B050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3527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タイトル 1">
            <a:extLst>
              <a:ext uri="{FF2B5EF4-FFF2-40B4-BE49-F238E27FC236}">
                <a16:creationId xmlns:a16="http://schemas.microsoft.com/office/drawing/2014/main" id="{5AA97AC4-8727-4943-8502-1651F0EAA67C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Ingress </a:t>
            </a:r>
            <a:r>
              <a:rPr kumimoji="1" lang="ja-JP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 Light" panose="020F0302020204030204"/>
                <a:ea typeface="游ゴシック Light" panose="020B0400000000000000" pitchFamily="34" charset="-128"/>
                <a:cs typeface="+mj-cs"/>
              </a:rPr>
              <a:t>を利用</a:t>
            </a:r>
            <a:endParaRPr kumimoji="1" lang="en-US" altLang="ja-JP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 Light" panose="020F0302020204030204"/>
              <a:ea typeface="游ゴシック Light" panose="020B0400000000000000" pitchFamily="34" charset="-128"/>
              <a:cs typeface="+mj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5CC62D-6BFF-E347-A99A-D8649EA8C885}"/>
              </a:ext>
            </a:extLst>
          </p:cNvPr>
          <p:cNvSpPr/>
          <p:nvPr/>
        </p:nvSpPr>
        <p:spPr>
          <a:xfrm>
            <a:off x="4846637" y="1129694"/>
            <a:ext cx="2743200" cy="7604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Ingress</a:t>
            </a:r>
            <a:endParaRPr kumimoji="1" lang="ja-JP" altLang="en-US" sz="280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135DE323-BCAC-FC42-866B-157BAB0492CA}"/>
              </a:ext>
            </a:extLst>
          </p:cNvPr>
          <p:cNvGrpSpPr/>
          <p:nvPr/>
        </p:nvGrpSpPr>
        <p:grpSpPr>
          <a:xfrm>
            <a:off x="502053" y="2745328"/>
            <a:ext cx="11432368" cy="3990557"/>
            <a:chOff x="503237" y="2745328"/>
            <a:chExt cx="11432368" cy="3990557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E1FCDBC5-B8B5-1642-853A-02B885E6C38E}"/>
                </a:ext>
              </a:extLst>
            </p:cNvPr>
            <p:cNvGrpSpPr/>
            <p:nvPr/>
          </p:nvGrpSpPr>
          <p:grpSpPr>
            <a:xfrm>
              <a:off x="503237" y="2752389"/>
              <a:ext cx="3505200" cy="3976435"/>
              <a:chOff x="503237" y="1736038"/>
              <a:chExt cx="4495800" cy="5100209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74954EA5-04B1-7A40-99A9-D491F6053727}"/>
                  </a:ext>
                </a:extLst>
              </p:cNvPr>
              <p:cNvGrpSpPr/>
              <p:nvPr/>
            </p:nvGrpSpPr>
            <p:grpSpPr>
              <a:xfrm>
                <a:off x="503237" y="3125717"/>
                <a:ext cx="4495800" cy="3710530"/>
                <a:chOff x="655637" y="1363662"/>
                <a:chExt cx="4495800" cy="3710530"/>
              </a:xfrm>
            </p:grpSpPr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15793927-6F94-E244-9498-55012C0E70F5}"/>
                    </a:ext>
                  </a:extLst>
                </p:cNvPr>
                <p:cNvGrpSpPr/>
                <p:nvPr/>
              </p:nvGrpSpPr>
              <p:grpSpPr>
                <a:xfrm>
                  <a:off x="836584" y="1744663"/>
                  <a:ext cx="4133906" cy="2082506"/>
                  <a:chOff x="731835" y="1744663"/>
                  <a:chExt cx="4133906" cy="2082506"/>
                </a:xfrm>
              </p:grpSpPr>
              <p:grpSp>
                <p:nvGrpSpPr>
                  <p:cNvPr id="4" name="グループ化 3">
                    <a:extLst>
                      <a:ext uri="{FF2B5EF4-FFF2-40B4-BE49-F238E27FC236}">
                        <a16:creationId xmlns:a16="http://schemas.microsoft.com/office/drawing/2014/main" id="{34B92D17-3CF8-A240-988F-702EF0CB5FAB}"/>
                      </a:ext>
                    </a:extLst>
                  </p:cNvPr>
                  <p:cNvGrpSpPr/>
                  <p:nvPr/>
                </p:nvGrpSpPr>
                <p:grpSpPr>
                  <a:xfrm>
                    <a:off x="731835" y="1744663"/>
                    <a:ext cx="1911352" cy="2082506"/>
                    <a:chOff x="731835" y="1744662"/>
                    <a:chExt cx="2819402" cy="3071869"/>
                  </a:xfrm>
                </p:grpSpPr>
                <p:sp>
                  <p:nvSpPr>
                    <p:cNvPr id="32" name="正方形/長方形 31">
                      <a:extLst>
                        <a:ext uri="{FF2B5EF4-FFF2-40B4-BE49-F238E27FC236}">
                          <a16:creationId xmlns:a16="http://schemas.microsoft.com/office/drawing/2014/main" id="{1DBEFF14-166B-6D4F-B67E-8A1EC34E27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1836" y="1744662"/>
                      <a:ext cx="2819401" cy="21336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游ゴシック" panose="020F0502020204030204"/>
                        <a:ea typeface="游ゴシック" panose="020B0400000000000000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" name="正方形/長方形 1">
                      <a:extLst>
                        <a:ext uri="{FF2B5EF4-FFF2-40B4-BE49-F238E27FC236}">
                          <a16:creationId xmlns:a16="http://schemas.microsoft.com/office/drawing/2014/main" id="{BD1414D8-ACA3-E440-8EA0-67326196D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671" y="1973262"/>
                      <a:ext cx="2487730" cy="685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iragino Maru Gothic Pro W4" panose="020F0400000000000000" pitchFamily="34" charset="-128"/>
                          <a:ea typeface="Hiragino Maru Gothic Pro W4" panose="020F0400000000000000" pitchFamily="34" charset="-128"/>
                          <a:cs typeface="+mn-cs"/>
                        </a:rPr>
                        <a:t>Container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iragino Maru Gothic Pro W4" panose="020F0400000000000000" pitchFamily="34" charset="-128"/>
                        <a:ea typeface="Hiragino Maru Gothic Pro W4" panose="020F0400000000000000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19" name="正方形/長方形 18">
                      <a:extLst>
                        <a:ext uri="{FF2B5EF4-FFF2-40B4-BE49-F238E27FC236}">
                          <a16:creationId xmlns:a16="http://schemas.microsoft.com/office/drawing/2014/main" id="{AAAE32AF-DBC3-944A-9CBE-BA01835C1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671" y="2893171"/>
                      <a:ext cx="2487730" cy="685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iragino Maru Gothic Pro W4" panose="020F0400000000000000" pitchFamily="34" charset="-128"/>
                          <a:ea typeface="Hiragino Maru Gothic Pro W4" panose="020F0400000000000000" pitchFamily="34" charset="-128"/>
                          <a:cs typeface="+mn-cs"/>
                        </a:rPr>
                        <a:t>Container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iragino Maru Gothic Pro W4" panose="020F0400000000000000" pitchFamily="34" charset="-128"/>
                        <a:ea typeface="Hiragino Maru Gothic Pro W4" panose="020F0400000000000000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0" name="テキスト ボックス 19">
                      <a:extLst>
                        <a:ext uri="{FF2B5EF4-FFF2-40B4-BE49-F238E27FC236}">
                          <a16:creationId xmlns:a16="http://schemas.microsoft.com/office/drawing/2014/main" id="{540DB420-3BB0-0C4F-AD3F-98F72580CF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1835" y="3972099"/>
                      <a:ext cx="2819402" cy="8444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182880" tIns="146304" rIns="182880" bIns="146304" rtlCol="0">
                      <a:spAutoFit/>
                    </a:bodyPr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iragino Maru Gothic Pro W4" panose="020F0400000000000000" pitchFamily="34" charset="-128"/>
                          <a:ea typeface="Hiragino Maru Gothic Pro W4" panose="020F0400000000000000" pitchFamily="34" charset="-128"/>
                          <a:cs typeface="+mn-cs"/>
                        </a:rPr>
                        <a:t>Pod</a:t>
                      </a:r>
                      <a:endParaRPr kumimoji="1" lang="ja-JP" altLang="en-US" sz="20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iragino Maru Gothic Pro W4" panose="020F0400000000000000" pitchFamily="34" charset="-128"/>
                        <a:ea typeface="Hiragino Maru Gothic Pro W4" panose="020F0400000000000000" pitchFamily="34" charset="-128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1" name="グループ化 10">
                    <a:extLst>
                      <a:ext uri="{FF2B5EF4-FFF2-40B4-BE49-F238E27FC236}">
                        <a16:creationId xmlns:a16="http://schemas.microsoft.com/office/drawing/2014/main" id="{ACEA1A03-FB4B-2A48-AD76-DC63B01F8E1C}"/>
                      </a:ext>
                    </a:extLst>
                  </p:cNvPr>
                  <p:cNvGrpSpPr/>
                  <p:nvPr/>
                </p:nvGrpSpPr>
                <p:grpSpPr>
                  <a:xfrm>
                    <a:off x="2954389" y="1744663"/>
                    <a:ext cx="1911352" cy="2082506"/>
                    <a:chOff x="731835" y="1744662"/>
                    <a:chExt cx="2819402" cy="3071869"/>
                  </a:xfrm>
                </p:grpSpPr>
                <p:sp>
                  <p:nvSpPr>
                    <p:cNvPr id="12" name="正方形/長方形 11">
                      <a:extLst>
                        <a:ext uri="{FF2B5EF4-FFF2-40B4-BE49-F238E27FC236}">
                          <a16:creationId xmlns:a16="http://schemas.microsoft.com/office/drawing/2014/main" id="{20363C10-10F3-404A-BB89-6585E1B867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1836" y="1744662"/>
                      <a:ext cx="2819401" cy="21336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游ゴシック" panose="020F0502020204030204"/>
                        <a:ea typeface="游ゴシック" panose="020B0400000000000000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13" name="正方形/長方形 12">
                      <a:extLst>
                        <a:ext uri="{FF2B5EF4-FFF2-40B4-BE49-F238E27FC236}">
                          <a16:creationId xmlns:a16="http://schemas.microsoft.com/office/drawing/2014/main" id="{D7252ABD-5BEE-5946-8EAF-7362A664F2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671" y="1973262"/>
                      <a:ext cx="2487730" cy="685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iragino Maru Gothic Pro W4" panose="020F0400000000000000" pitchFamily="34" charset="-128"/>
                          <a:ea typeface="Hiragino Maru Gothic Pro W4" panose="020F0400000000000000" pitchFamily="34" charset="-128"/>
                          <a:cs typeface="+mn-cs"/>
                        </a:rPr>
                        <a:t>Container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iragino Maru Gothic Pro W4" panose="020F0400000000000000" pitchFamily="34" charset="-128"/>
                        <a:ea typeface="Hiragino Maru Gothic Pro W4" panose="020F0400000000000000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14" name="正方形/長方形 13">
                      <a:extLst>
                        <a:ext uri="{FF2B5EF4-FFF2-40B4-BE49-F238E27FC236}">
                          <a16:creationId xmlns:a16="http://schemas.microsoft.com/office/drawing/2014/main" id="{D973C413-D4FA-D84B-AB22-67D0B72919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671" y="2893171"/>
                      <a:ext cx="2487730" cy="685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iragino Maru Gothic Pro W4" panose="020F0400000000000000" pitchFamily="34" charset="-128"/>
                          <a:ea typeface="Hiragino Maru Gothic Pro W4" panose="020F0400000000000000" pitchFamily="34" charset="-128"/>
                          <a:cs typeface="+mn-cs"/>
                        </a:rPr>
                        <a:t>Container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iragino Maru Gothic Pro W4" panose="020F0400000000000000" pitchFamily="34" charset="-128"/>
                        <a:ea typeface="Hiragino Maru Gothic Pro W4" panose="020F0400000000000000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0A6CA23F-737E-B540-A41B-3DAE415456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1835" y="3972099"/>
                      <a:ext cx="2819402" cy="8444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182880" tIns="146304" rIns="182880" bIns="146304" rtlCol="0">
                      <a:spAutoFit/>
                    </a:bodyPr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iragino Maru Gothic Pro W4" panose="020F0400000000000000" pitchFamily="34" charset="-128"/>
                          <a:ea typeface="Hiragino Maru Gothic Pro W4" panose="020F0400000000000000" pitchFamily="34" charset="-128"/>
                          <a:cs typeface="+mn-cs"/>
                        </a:rPr>
                        <a:t>Pod</a:t>
                      </a:r>
                      <a:endParaRPr kumimoji="1" lang="ja-JP" altLang="en-US" sz="20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iragino Maru Gothic Pro W4" panose="020F0400000000000000" pitchFamily="34" charset="-128"/>
                        <a:ea typeface="Hiragino Maru Gothic Pro W4" panose="020F0400000000000000" pitchFamily="34" charset="-128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13596C19-F18E-DC42-9E71-9D7B4A360C81}"/>
                    </a:ext>
                  </a:extLst>
                </p:cNvPr>
                <p:cNvSpPr/>
                <p:nvPr/>
              </p:nvSpPr>
              <p:spPr>
                <a:xfrm>
                  <a:off x="655637" y="1363662"/>
                  <a:ext cx="4495800" cy="2463507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AFCF3230-9E2C-304D-BD18-DEE26EE9CF16}"/>
                    </a:ext>
                  </a:extLst>
                </p:cNvPr>
                <p:cNvSpPr txBox="1"/>
                <p:nvPr/>
              </p:nvSpPr>
              <p:spPr>
                <a:xfrm>
                  <a:off x="1683543" y="3984663"/>
                  <a:ext cx="2439989" cy="1089529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DeploymentA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CC0E4747-020D-CE4F-8370-CD042AB6CD60}"/>
                  </a:ext>
                </a:extLst>
              </p:cNvPr>
              <p:cNvSpPr/>
              <p:nvPr/>
            </p:nvSpPr>
            <p:spPr>
              <a:xfrm>
                <a:off x="1455737" y="1736038"/>
                <a:ext cx="2590800" cy="9144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rPr>
                  <a:t>ServiceA</a:t>
                </a:r>
                <a:endParaRPr kumimoji="1" lang="ja-JP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Maru Gothic Pro W4" panose="020F0400000000000000" pitchFamily="34" charset="-128"/>
                  <a:ea typeface="Hiragino Maru Gothic Pro W4" panose="020F0400000000000000" pitchFamily="34" charset="-128"/>
                  <a:cs typeface="+mn-cs"/>
                </a:endParaRPr>
              </a:p>
            </p:txBody>
          </p: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FCF70223-03CC-DA48-8671-DDF0D85B2FD8}"/>
                  </a:ext>
                </a:extLst>
              </p:cNvPr>
              <p:cNvCxnSpPr>
                <a:stCxn id="8" idx="2"/>
                <a:endCxn id="5" idx="0"/>
              </p:cNvCxnSpPr>
              <p:nvPr/>
            </p:nvCxnSpPr>
            <p:spPr>
              <a:xfrm>
                <a:off x="2751137" y="2650438"/>
                <a:ext cx="0" cy="475280"/>
              </a:xfrm>
              <a:prstGeom prst="straightConnector1">
                <a:avLst/>
              </a:prstGeom>
              <a:ln w="889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C539440F-F213-3F4F-932A-43483CE397CB}"/>
                </a:ext>
              </a:extLst>
            </p:cNvPr>
            <p:cNvGrpSpPr/>
            <p:nvPr/>
          </p:nvGrpSpPr>
          <p:grpSpPr>
            <a:xfrm>
              <a:off x="4466821" y="2745328"/>
              <a:ext cx="3505200" cy="3976436"/>
              <a:chOff x="503237" y="1736038"/>
              <a:chExt cx="4495800" cy="5100210"/>
            </a:xfrm>
          </p:grpSpPr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C93378D6-E995-F947-A329-81168ECB9C66}"/>
                  </a:ext>
                </a:extLst>
              </p:cNvPr>
              <p:cNvGrpSpPr/>
              <p:nvPr/>
            </p:nvGrpSpPr>
            <p:grpSpPr>
              <a:xfrm>
                <a:off x="503237" y="3125717"/>
                <a:ext cx="4495800" cy="3710531"/>
                <a:chOff x="655637" y="1363662"/>
                <a:chExt cx="4495800" cy="3710531"/>
              </a:xfrm>
            </p:grpSpPr>
            <p:grpSp>
              <p:nvGrpSpPr>
                <p:cNvPr id="28" name="グループ化 27">
                  <a:extLst>
                    <a:ext uri="{FF2B5EF4-FFF2-40B4-BE49-F238E27FC236}">
                      <a16:creationId xmlns:a16="http://schemas.microsoft.com/office/drawing/2014/main" id="{B485A864-C5D4-064D-8943-B0F60BB1B4EB}"/>
                    </a:ext>
                  </a:extLst>
                </p:cNvPr>
                <p:cNvGrpSpPr/>
                <p:nvPr/>
              </p:nvGrpSpPr>
              <p:grpSpPr>
                <a:xfrm>
                  <a:off x="836584" y="1744663"/>
                  <a:ext cx="4133906" cy="2082506"/>
                  <a:chOff x="731835" y="1744663"/>
                  <a:chExt cx="4133906" cy="2082506"/>
                </a:xfrm>
              </p:grpSpPr>
              <p:grpSp>
                <p:nvGrpSpPr>
                  <p:cNvPr id="31" name="グループ化 30">
                    <a:extLst>
                      <a:ext uri="{FF2B5EF4-FFF2-40B4-BE49-F238E27FC236}">
                        <a16:creationId xmlns:a16="http://schemas.microsoft.com/office/drawing/2014/main" id="{03B80D7C-C83A-C948-A41F-3DCAA8C299BF}"/>
                      </a:ext>
                    </a:extLst>
                  </p:cNvPr>
                  <p:cNvGrpSpPr/>
                  <p:nvPr/>
                </p:nvGrpSpPr>
                <p:grpSpPr>
                  <a:xfrm>
                    <a:off x="731835" y="1744663"/>
                    <a:ext cx="1911352" cy="2082506"/>
                    <a:chOff x="731835" y="1744662"/>
                    <a:chExt cx="2819402" cy="3071869"/>
                  </a:xfrm>
                </p:grpSpPr>
                <p:sp>
                  <p:nvSpPr>
                    <p:cNvPr id="40" name="正方形/長方形 39">
                      <a:extLst>
                        <a:ext uri="{FF2B5EF4-FFF2-40B4-BE49-F238E27FC236}">
                          <a16:creationId xmlns:a16="http://schemas.microsoft.com/office/drawing/2014/main" id="{315EDDB8-4BA0-924B-A105-00BD2F808E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1836" y="1744662"/>
                      <a:ext cx="2819401" cy="21336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游ゴシック" panose="020F0502020204030204"/>
                        <a:ea typeface="游ゴシック" panose="020B0400000000000000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" name="正方形/長方形 40">
                      <a:extLst>
                        <a:ext uri="{FF2B5EF4-FFF2-40B4-BE49-F238E27FC236}">
                          <a16:creationId xmlns:a16="http://schemas.microsoft.com/office/drawing/2014/main" id="{290B9A54-BA77-A949-8715-136DEB4E3B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671" y="1973262"/>
                      <a:ext cx="2487730" cy="685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iragino Maru Gothic Pro W4" panose="020F0400000000000000" pitchFamily="34" charset="-128"/>
                          <a:ea typeface="Hiragino Maru Gothic Pro W4" panose="020F0400000000000000" pitchFamily="34" charset="-128"/>
                          <a:cs typeface="+mn-cs"/>
                        </a:rPr>
                        <a:t>Container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iragino Maru Gothic Pro W4" panose="020F0400000000000000" pitchFamily="34" charset="-128"/>
                        <a:ea typeface="Hiragino Maru Gothic Pro W4" panose="020F0400000000000000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2" name="正方形/長方形 41">
                      <a:extLst>
                        <a:ext uri="{FF2B5EF4-FFF2-40B4-BE49-F238E27FC236}">
                          <a16:creationId xmlns:a16="http://schemas.microsoft.com/office/drawing/2014/main" id="{4CFD3C4B-C9E4-C741-8C14-CBCEE95440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671" y="2893171"/>
                      <a:ext cx="2487730" cy="685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iragino Maru Gothic Pro W4" panose="020F0400000000000000" pitchFamily="34" charset="-128"/>
                          <a:ea typeface="Hiragino Maru Gothic Pro W4" panose="020F0400000000000000" pitchFamily="34" charset="-128"/>
                          <a:cs typeface="+mn-cs"/>
                        </a:rPr>
                        <a:t>Container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iragino Maru Gothic Pro W4" panose="020F0400000000000000" pitchFamily="34" charset="-128"/>
                        <a:ea typeface="Hiragino Maru Gothic Pro W4" panose="020F0400000000000000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3" name="テキスト ボックス 42">
                      <a:extLst>
                        <a:ext uri="{FF2B5EF4-FFF2-40B4-BE49-F238E27FC236}">
                          <a16:creationId xmlns:a16="http://schemas.microsoft.com/office/drawing/2014/main" id="{77915231-8E83-504F-8A18-A227576A7F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1835" y="3972099"/>
                      <a:ext cx="2819402" cy="8444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182880" tIns="146304" rIns="182880" bIns="146304" rtlCol="0">
                      <a:spAutoFit/>
                    </a:bodyPr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iragino Maru Gothic Pro W4" panose="020F0400000000000000" pitchFamily="34" charset="-128"/>
                          <a:ea typeface="Hiragino Maru Gothic Pro W4" panose="020F0400000000000000" pitchFamily="34" charset="-128"/>
                          <a:cs typeface="+mn-cs"/>
                        </a:rPr>
                        <a:t>Pod</a:t>
                      </a:r>
                      <a:endParaRPr kumimoji="1" lang="ja-JP" altLang="en-US" sz="20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iragino Maru Gothic Pro W4" panose="020F0400000000000000" pitchFamily="34" charset="-128"/>
                        <a:ea typeface="Hiragino Maru Gothic Pro W4" panose="020F0400000000000000" pitchFamily="34" charset="-128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3" name="グループ化 32">
                    <a:extLst>
                      <a:ext uri="{FF2B5EF4-FFF2-40B4-BE49-F238E27FC236}">
                        <a16:creationId xmlns:a16="http://schemas.microsoft.com/office/drawing/2014/main" id="{2A32F0EC-BA76-0643-A263-ADAC774A2BC9}"/>
                      </a:ext>
                    </a:extLst>
                  </p:cNvPr>
                  <p:cNvGrpSpPr/>
                  <p:nvPr/>
                </p:nvGrpSpPr>
                <p:grpSpPr>
                  <a:xfrm>
                    <a:off x="2954389" y="1744663"/>
                    <a:ext cx="1911352" cy="2082506"/>
                    <a:chOff x="731835" y="1744662"/>
                    <a:chExt cx="2819402" cy="3071869"/>
                  </a:xfrm>
                </p:grpSpPr>
                <p:sp>
                  <p:nvSpPr>
                    <p:cNvPr id="34" name="正方形/長方形 33">
                      <a:extLst>
                        <a:ext uri="{FF2B5EF4-FFF2-40B4-BE49-F238E27FC236}">
                          <a16:creationId xmlns:a16="http://schemas.microsoft.com/office/drawing/2014/main" id="{C45AA303-9622-804E-B62C-9BD04E565D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1836" y="1744662"/>
                      <a:ext cx="2819401" cy="21336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游ゴシック" panose="020F0502020204030204"/>
                        <a:ea typeface="游ゴシック" panose="020B0400000000000000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5" name="正方形/長方形 34">
                      <a:extLst>
                        <a:ext uri="{FF2B5EF4-FFF2-40B4-BE49-F238E27FC236}">
                          <a16:creationId xmlns:a16="http://schemas.microsoft.com/office/drawing/2014/main" id="{92A1C912-5AF5-8B4E-8ED0-06FAFEE36E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671" y="1973262"/>
                      <a:ext cx="2487730" cy="685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iragino Maru Gothic Pro W4" panose="020F0400000000000000" pitchFamily="34" charset="-128"/>
                          <a:ea typeface="Hiragino Maru Gothic Pro W4" panose="020F0400000000000000" pitchFamily="34" charset="-128"/>
                          <a:cs typeface="+mn-cs"/>
                        </a:rPr>
                        <a:t>Container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iragino Maru Gothic Pro W4" panose="020F0400000000000000" pitchFamily="34" charset="-128"/>
                        <a:ea typeface="Hiragino Maru Gothic Pro W4" panose="020F0400000000000000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8" name="正方形/長方形 37">
                      <a:extLst>
                        <a:ext uri="{FF2B5EF4-FFF2-40B4-BE49-F238E27FC236}">
                          <a16:creationId xmlns:a16="http://schemas.microsoft.com/office/drawing/2014/main" id="{BB596924-DD20-7D4F-AA90-2B073BFD5A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671" y="2893171"/>
                      <a:ext cx="2487730" cy="685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iragino Maru Gothic Pro W4" panose="020F0400000000000000" pitchFamily="34" charset="-128"/>
                          <a:ea typeface="Hiragino Maru Gothic Pro W4" panose="020F0400000000000000" pitchFamily="34" charset="-128"/>
                          <a:cs typeface="+mn-cs"/>
                        </a:rPr>
                        <a:t>Container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iragino Maru Gothic Pro W4" panose="020F0400000000000000" pitchFamily="34" charset="-128"/>
                        <a:ea typeface="Hiragino Maru Gothic Pro W4" panose="020F0400000000000000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9" name="テキスト ボックス 38">
                      <a:extLst>
                        <a:ext uri="{FF2B5EF4-FFF2-40B4-BE49-F238E27FC236}">
                          <a16:creationId xmlns:a16="http://schemas.microsoft.com/office/drawing/2014/main" id="{F1C37993-36F0-D947-9BB9-7FAA7ED183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1835" y="3972099"/>
                      <a:ext cx="2819402" cy="8444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182880" tIns="146304" rIns="182880" bIns="146304" rtlCol="0">
                      <a:spAutoFit/>
                    </a:bodyPr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iragino Maru Gothic Pro W4" panose="020F0400000000000000" pitchFamily="34" charset="-128"/>
                          <a:ea typeface="Hiragino Maru Gothic Pro W4" panose="020F0400000000000000" pitchFamily="34" charset="-128"/>
                          <a:cs typeface="+mn-cs"/>
                        </a:rPr>
                        <a:t>Pod</a:t>
                      </a:r>
                      <a:endParaRPr kumimoji="1" lang="ja-JP" altLang="en-US" sz="20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iragino Maru Gothic Pro W4" panose="020F0400000000000000" pitchFamily="34" charset="-128"/>
                        <a:ea typeface="Hiragino Maru Gothic Pro W4" panose="020F0400000000000000" pitchFamily="34" charset="-128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29" name="正方形/長方形 28">
                  <a:extLst>
                    <a:ext uri="{FF2B5EF4-FFF2-40B4-BE49-F238E27FC236}">
                      <a16:creationId xmlns:a16="http://schemas.microsoft.com/office/drawing/2014/main" id="{59F3C72A-12E1-2E45-9C61-0043E08648B9}"/>
                    </a:ext>
                  </a:extLst>
                </p:cNvPr>
                <p:cNvSpPr/>
                <p:nvPr/>
              </p:nvSpPr>
              <p:spPr>
                <a:xfrm>
                  <a:off x="655637" y="1363662"/>
                  <a:ext cx="4495800" cy="2463507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0E6F5A7B-13EF-204B-8EE9-865602F35A46}"/>
                    </a:ext>
                  </a:extLst>
                </p:cNvPr>
                <p:cNvSpPr txBox="1"/>
                <p:nvPr/>
              </p:nvSpPr>
              <p:spPr>
                <a:xfrm>
                  <a:off x="1683543" y="3984664"/>
                  <a:ext cx="2439989" cy="1089529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DeploymentB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E7D6B1B-D94C-CA48-9F1B-341CE0AA61DA}"/>
                  </a:ext>
                </a:extLst>
              </p:cNvPr>
              <p:cNvSpPr/>
              <p:nvPr/>
            </p:nvSpPr>
            <p:spPr>
              <a:xfrm>
                <a:off x="1455737" y="1736038"/>
                <a:ext cx="2590800" cy="9144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rPr>
                  <a:t>ServiceB</a:t>
                </a:r>
                <a:endParaRPr kumimoji="1" lang="ja-JP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Maru Gothic Pro W4" panose="020F0400000000000000" pitchFamily="34" charset="-128"/>
                  <a:ea typeface="Hiragino Maru Gothic Pro W4" panose="020F0400000000000000" pitchFamily="34" charset="-128"/>
                  <a:cs typeface="+mn-cs"/>
                </a:endParaRPr>
              </a:p>
            </p:txBody>
          </p:sp>
          <p:cxnSp>
            <p:nvCxnSpPr>
              <p:cNvPr id="27" name="直線矢印コネクタ 26">
                <a:extLst>
                  <a:ext uri="{FF2B5EF4-FFF2-40B4-BE49-F238E27FC236}">
                    <a16:creationId xmlns:a16="http://schemas.microsoft.com/office/drawing/2014/main" id="{649F482C-9A17-8647-B2E3-5C0B7DE156F7}"/>
                  </a:ext>
                </a:extLst>
              </p:cNvPr>
              <p:cNvCxnSpPr>
                <a:stCxn id="26" idx="2"/>
                <a:endCxn id="29" idx="0"/>
              </p:cNvCxnSpPr>
              <p:nvPr/>
            </p:nvCxnSpPr>
            <p:spPr>
              <a:xfrm>
                <a:off x="2751137" y="2650438"/>
                <a:ext cx="0" cy="475280"/>
              </a:xfrm>
              <a:prstGeom prst="straightConnector1">
                <a:avLst/>
              </a:prstGeom>
              <a:ln w="889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56E4ACB1-D517-2746-AE6E-B3852761D228}"/>
                </a:ext>
              </a:extLst>
            </p:cNvPr>
            <p:cNvGrpSpPr/>
            <p:nvPr/>
          </p:nvGrpSpPr>
          <p:grpSpPr>
            <a:xfrm>
              <a:off x="8430405" y="2759450"/>
              <a:ext cx="3505200" cy="3976435"/>
              <a:chOff x="503237" y="1736038"/>
              <a:chExt cx="4495800" cy="5100209"/>
            </a:xfrm>
          </p:grpSpPr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DB9E0760-92AE-0941-8F1D-EABAD5F5C38A}"/>
                  </a:ext>
                </a:extLst>
              </p:cNvPr>
              <p:cNvGrpSpPr/>
              <p:nvPr/>
            </p:nvGrpSpPr>
            <p:grpSpPr>
              <a:xfrm>
                <a:off x="503237" y="3125717"/>
                <a:ext cx="4495800" cy="3710530"/>
                <a:chOff x="655637" y="1363662"/>
                <a:chExt cx="4495800" cy="3710530"/>
              </a:xfrm>
            </p:grpSpPr>
            <p:grpSp>
              <p:nvGrpSpPr>
                <p:cNvPr id="48" name="グループ化 47">
                  <a:extLst>
                    <a:ext uri="{FF2B5EF4-FFF2-40B4-BE49-F238E27FC236}">
                      <a16:creationId xmlns:a16="http://schemas.microsoft.com/office/drawing/2014/main" id="{AAE2ED4D-05B4-1847-A0F9-9E08E9711835}"/>
                    </a:ext>
                  </a:extLst>
                </p:cNvPr>
                <p:cNvGrpSpPr/>
                <p:nvPr/>
              </p:nvGrpSpPr>
              <p:grpSpPr>
                <a:xfrm>
                  <a:off x="836584" y="1744663"/>
                  <a:ext cx="4133906" cy="2082506"/>
                  <a:chOff x="731835" y="1744663"/>
                  <a:chExt cx="4133906" cy="2082506"/>
                </a:xfrm>
              </p:grpSpPr>
              <p:grpSp>
                <p:nvGrpSpPr>
                  <p:cNvPr id="52" name="グループ化 51">
                    <a:extLst>
                      <a:ext uri="{FF2B5EF4-FFF2-40B4-BE49-F238E27FC236}">
                        <a16:creationId xmlns:a16="http://schemas.microsoft.com/office/drawing/2014/main" id="{6047BF5B-57FA-244B-80A7-D8688B1E69A4}"/>
                      </a:ext>
                    </a:extLst>
                  </p:cNvPr>
                  <p:cNvGrpSpPr/>
                  <p:nvPr/>
                </p:nvGrpSpPr>
                <p:grpSpPr>
                  <a:xfrm>
                    <a:off x="731835" y="1744663"/>
                    <a:ext cx="1911352" cy="2082506"/>
                    <a:chOff x="731835" y="1744662"/>
                    <a:chExt cx="2819402" cy="3071869"/>
                  </a:xfrm>
                </p:grpSpPr>
                <p:sp>
                  <p:nvSpPr>
                    <p:cNvPr id="58" name="正方形/長方形 57">
                      <a:extLst>
                        <a:ext uri="{FF2B5EF4-FFF2-40B4-BE49-F238E27FC236}">
                          <a16:creationId xmlns:a16="http://schemas.microsoft.com/office/drawing/2014/main" id="{468610C9-DA54-2349-9896-6D436A211D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1836" y="1744662"/>
                      <a:ext cx="2819401" cy="21336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游ゴシック" panose="020F0502020204030204"/>
                        <a:ea typeface="游ゴシック" panose="020B0400000000000000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59" name="正方形/長方形 58">
                      <a:extLst>
                        <a:ext uri="{FF2B5EF4-FFF2-40B4-BE49-F238E27FC236}">
                          <a16:creationId xmlns:a16="http://schemas.microsoft.com/office/drawing/2014/main" id="{9817140F-6B4D-FE4F-8797-E39951134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671" y="1973262"/>
                      <a:ext cx="2487730" cy="685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iragino Maru Gothic Pro W4" panose="020F0400000000000000" pitchFamily="34" charset="-128"/>
                          <a:ea typeface="Hiragino Maru Gothic Pro W4" panose="020F0400000000000000" pitchFamily="34" charset="-128"/>
                          <a:cs typeface="+mn-cs"/>
                        </a:rPr>
                        <a:t>Container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iragino Maru Gothic Pro W4" panose="020F0400000000000000" pitchFamily="34" charset="-128"/>
                        <a:ea typeface="Hiragino Maru Gothic Pro W4" panose="020F0400000000000000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60" name="正方形/長方形 59">
                      <a:extLst>
                        <a:ext uri="{FF2B5EF4-FFF2-40B4-BE49-F238E27FC236}">
                          <a16:creationId xmlns:a16="http://schemas.microsoft.com/office/drawing/2014/main" id="{F04050DB-2D13-A14F-8E2B-30E646A87C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671" y="2893171"/>
                      <a:ext cx="2487730" cy="685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iragino Maru Gothic Pro W4" panose="020F0400000000000000" pitchFamily="34" charset="-128"/>
                          <a:ea typeface="Hiragino Maru Gothic Pro W4" panose="020F0400000000000000" pitchFamily="34" charset="-128"/>
                          <a:cs typeface="+mn-cs"/>
                        </a:rPr>
                        <a:t>Container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iragino Maru Gothic Pro W4" panose="020F0400000000000000" pitchFamily="34" charset="-128"/>
                        <a:ea typeface="Hiragino Maru Gothic Pro W4" panose="020F0400000000000000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61" name="テキスト ボックス 60">
                      <a:extLst>
                        <a:ext uri="{FF2B5EF4-FFF2-40B4-BE49-F238E27FC236}">
                          <a16:creationId xmlns:a16="http://schemas.microsoft.com/office/drawing/2014/main" id="{B95AC9B3-5EB6-504C-9847-1BD6C08860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1835" y="3972099"/>
                      <a:ext cx="2819402" cy="8444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182880" tIns="146304" rIns="182880" bIns="146304" rtlCol="0">
                      <a:spAutoFit/>
                    </a:bodyPr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iragino Maru Gothic Pro W4" panose="020F0400000000000000" pitchFamily="34" charset="-128"/>
                          <a:ea typeface="Hiragino Maru Gothic Pro W4" panose="020F0400000000000000" pitchFamily="34" charset="-128"/>
                          <a:cs typeface="+mn-cs"/>
                        </a:rPr>
                        <a:t>Pod</a:t>
                      </a:r>
                      <a:endParaRPr kumimoji="1" lang="ja-JP" altLang="en-US" sz="20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iragino Maru Gothic Pro W4" panose="020F0400000000000000" pitchFamily="34" charset="-128"/>
                        <a:ea typeface="Hiragino Maru Gothic Pro W4" panose="020F0400000000000000" pitchFamily="34" charset="-128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3" name="グループ化 52">
                    <a:extLst>
                      <a:ext uri="{FF2B5EF4-FFF2-40B4-BE49-F238E27FC236}">
                        <a16:creationId xmlns:a16="http://schemas.microsoft.com/office/drawing/2014/main" id="{6AC6575C-D426-0840-B5C2-657CB2D07544}"/>
                      </a:ext>
                    </a:extLst>
                  </p:cNvPr>
                  <p:cNvGrpSpPr/>
                  <p:nvPr/>
                </p:nvGrpSpPr>
                <p:grpSpPr>
                  <a:xfrm>
                    <a:off x="2954389" y="1744663"/>
                    <a:ext cx="1911352" cy="2082506"/>
                    <a:chOff x="731835" y="1744662"/>
                    <a:chExt cx="2819402" cy="3071869"/>
                  </a:xfrm>
                </p:grpSpPr>
                <p:sp>
                  <p:nvSpPr>
                    <p:cNvPr id="54" name="正方形/長方形 53">
                      <a:extLst>
                        <a:ext uri="{FF2B5EF4-FFF2-40B4-BE49-F238E27FC236}">
                          <a16:creationId xmlns:a16="http://schemas.microsoft.com/office/drawing/2014/main" id="{8A70AD6F-FCC4-F64A-B396-53EA5BCA50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1836" y="1744662"/>
                      <a:ext cx="2819401" cy="21336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游ゴシック" panose="020F0502020204030204"/>
                        <a:ea typeface="游ゴシック" panose="020B0400000000000000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55" name="正方形/長方形 54">
                      <a:extLst>
                        <a:ext uri="{FF2B5EF4-FFF2-40B4-BE49-F238E27FC236}">
                          <a16:creationId xmlns:a16="http://schemas.microsoft.com/office/drawing/2014/main" id="{D6B2FED1-A410-B741-BEF4-DB8A2DC0BF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671" y="1973262"/>
                      <a:ext cx="2487730" cy="685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iragino Maru Gothic Pro W4" panose="020F0400000000000000" pitchFamily="34" charset="-128"/>
                          <a:ea typeface="Hiragino Maru Gothic Pro W4" panose="020F0400000000000000" pitchFamily="34" charset="-128"/>
                          <a:cs typeface="+mn-cs"/>
                        </a:rPr>
                        <a:t>Container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iragino Maru Gothic Pro W4" panose="020F0400000000000000" pitchFamily="34" charset="-128"/>
                        <a:ea typeface="Hiragino Maru Gothic Pro W4" panose="020F0400000000000000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56" name="正方形/長方形 55">
                      <a:extLst>
                        <a:ext uri="{FF2B5EF4-FFF2-40B4-BE49-F238E27FC236}">
                          <a16:creationId xmlns:a16="http://schemas.microsoft.com/office/drawing/2014/main" id="{FFE9A7EF-72F6-344B-868F-4F47B067E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671" y="2893171"/>
                      <a:ext cx="2487730" cy="685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iragino Maru Gothic Pro W4" panose="020F0400000000000000" pitchFamily="34" charset="-128"/>
                          <a:ea typeface="Hiragino Maru Gothic Pro W4" panose="020F0400000000000000" pitchFamily="34" charset="-128"/>
                          <a:cs typeface="+mn-cs"/>
                        </a:rPr>
                        <a:t>Container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iragino Maru Gothic Pro W4" panose="020F0400000000000000" pitchFamily="34" charset="-128"/>
                        <a:ea typeface="Hiragino Maru Gothic Pro W4" panose="020F0400000000000000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57" name="テキスト ボックス 56">
                      <a:extLst>
                        <a:ext uri="{FF2B5EF4-FFF2-40B4-BE49-F238E27FC236}">
                          <a16:creationId xmlns:a16="http://schemas.microsoft.com/office/drawing/2014/main" id="{5781DC87-F20F-FB4E-AF0A-2B7BBE418B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1835" y="3972099"/>
                      <a:ext cx="2819402" cy="8444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182880" tIns="146304" rIns="182880" bIns="146304" rtlCol="0">
                      <a:spAutoFit/>
                    </a:bodyPr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iragino Maru Gothic Pro W4" panose="020F0400000000000000" pitchFamily="34" charset="-128"/>
                          <a:ea typeface="Hiragino Maru Gothic Pro W4" panose="020F0400000000000000" pitchFamily="34" charset="-128"/>
                          <a:cs typeface="+mn-cs"/>
                        </a:rPr>
                        <a:t>Pod</a:t>
                      </a:r>
                      <a:endParaRPr kumimoji="1" lang="ja-JP" altLang="en-US" sz="20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iragino Maru Gothic Pro W4" panose="020F0400000000000000" pitchFamily="34" charset="-128"/>
                        <a:ea typeface="Hiragino Maru Gothic Pro W4" panose="020F0400000000000000" pitchFamily="34" charset="-128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5F152013-AE76-BF4D-A691-FC55B23DB6D9}"/>
                    </a:ext>
                  </a:extLst>
                </p:cNvPr>
                <p:cNvSpPr/>
                <p:nvPr/>
              </p:nvSpPr>
              <p:spPr>
                <a:xfrm>
                  <a:off x="655637" y="1363662"/>
                  <a:ext cx="4495800" cy="2463507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51" name="テキスト ボックス 50">
                  <a:extLst>
                    <a:ext uri="{FF2B5EF4-FFF2-40B4-BE49-F238E27FC236}">
                      <a16:creationId xmlns:a16="http://schemas.microsoft.com/office/drawing/2014/main" id="{52F60016-4151-EA4F-BD2B-96F41618E044}"/>
                    </a:ext>
                  </a:extLst>
                </p:cNvPr>
                <p:cNvSpPr txBox="1"/>
                <p:nvPr/>
              </p:nvSpPr>
              <p:spPr>
                <a:xfrm>
                  <a:off x="1683543" y="3984663"/>
                  <a:ext cx="2439989" cy="1089529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iragino Maru Gothic Pro W4" panose="020F0400000000000000" pitchFamily="34" charset="-128"/>
                      <a:ea typeface="Hiragino Maru Gothic Pro W4" panose="020F0400000000000000" pitchFamily="34" charset="-128"/>
                      <a:cs typeface="+mn-cs"/>
                    </a:rPr>
                    <a:t>DeploymentC</a:t>
                  </a:r>
                  <a:endParaRPr kumimoji="1" lang="ja-JP" alt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endParaRPr>
                </a:p>
              </p:txBody>
            </p:sp>
          </p:grp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3A07EC29-1704-D44C-BCFE-6D7BBEBEB79A}"/>
                  </a:ext>
                </a:extLst>
              </p:cNvPr>
              <p:cNvSpPr/>
              <p:nvPr/>
            </p:nvSpPr>
            <p:spPr>
              <a:xfrm>
                <a:off x="1455737" y="1736038"/>
                <a:ext cx="2590800" cy="9144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  <a:cs typeface="+mn-cs"/>
                  </a:rPr>
                  <a:t>ServiceC</a:t>
                </a:r>
                <a:endParaRPr kumimoji="1" lang="ja-JP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Maru Gothic Pro W4" panose="020F0400000000000000" pitchFamily="34" charset="-128"/>
                  <a:ea typeface="Hiragino Maru Gothic Pro W4" panose="020F0400000000000000" pitchFamily="34" charset="-128"/>
                  <a:cs typeface="+mn-cs"/>
                </a:endParaRPr>
              </a:p>
            </p:txBody>
          </p:sp>
          <p:cxnSp>
            <p:nvCxnSpPr>
              <p:cNvPr id="47" name="直線矢印コネクタ 46">
                <a:extLst>
                  <a:ext uri="{FF2B5EF4-FFF2-40B4-BE49-F238E27FC236}">
                    <a16:creationId xmlns:a16="http://schemas.microsoft.com/office/drawing/2014/main" id="{251E2879-F989-534C-B1CA-D84E310B32D1}"/>
                  </a:ext>
                </a:extLst>
              </p:cNvPr>
              <p:cNvCxnSpPr>
                <a:stCxn id="46" idx="2"/>
                <a:endCxn id="49" idx="0"/>
              </p:cNvCxnSpPr>
              <p:nvPr/>
            </p:nvCxnSpPr>
            <p:spPr>
              <a:xfrm>
                <a:off x="2751137" y="2650438"/>
                <a:ext cx="0" cy="475280"/>
              </a:xfrm>
              <a:prstGeom prst="straightConnector1">
                <a:avLst/>
              </a:prstGeom>
              <a:ln w="889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2" name="カギ線コネクタ 21">
            <a:extLst>
              <a:ext uri="{FF2B5EF4-FFF2-40B4-BE49-F238E27FC236}">
                <a16:creationId xmlns:a16="http://schemas.microsoft.com/office/drawing/2014/main" id="{2DC6F176-5B3E-804B-A1CF-7467A12C0CEC}"/>
              </a:ext>
            </a:extLst>
          </p:cNvPr>
          <p:cNvCxnSpPr>
            <a:stCxn id="10" idx="2"/>
            <a:endCxn id="8" idx="0"/>
          </p:cNvCxnSpPr>
          <p:nvPr/>
        </p:nvCxnSpPr>
        <p:spPr>
          <a:xfrm rot="5400000">
            <a:off x="3805304" y="339456"/>
            <a:ext cx="862282" cy="3963584"/>
          </a:xfrm>
          <a:prstGeom prst="bentConnector3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カギ線コネクタ 61">
            <a:extLst>
              <a:ext uri="{FF2B5EF4-FFF2-40B4-BE49-F238E27FC236}">
                <a16:creationId xmlns:a16="http://schemas.microsoft.com/office/drawing/2014/main" id="{A393279E-893D-0042-8EDF-0393A4CEC412}"/>
              </a:ext>
            </a:extLst>
          </p:cNvPr>
          <p:cNvCxnSpPr>
            <a:cxnSpLocks/>
            <a:stCxn id="10" idx="2"/>
            <a:endCxn id="46" idx="0"/>
          </p:cNvCxnSpPr>
          <p:nvPr/>
        </p:nvCxnSpPr>
        <p:spPr>
          <a:xfrm rot="16200000" flipH="1">
            <a:off x="7765358" y="342986"/>
            <a:ext cx="869343" cy="3963584"/>
          </a:xfrm>
          <a:prstGeom prst="bentConnector3">
            <a:avLst>
              <a:gd name="adj1" fmla="val 50000"/>
            </a:avLst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カギ線コネクタ 63">
            <a:extLst>
              <a:ext uri="{FF2B5EF4-FFF2-40B4-BE49-F238E27FC236}">
                <a16:creationId xmlns:a16="http://schemas.microsoft.com/office/drawing/2014/main" id="{E5C448D4-7590-2140-A5C8-DE94270EFDB1}"/>
              </a:ext>
            </a:extLst>
          </p:cNvPr>
          <p:cNvCxnSpPr>
            <a:cxnSpLocks/>
            <a:stCxn id="10" idx="2"/>
            <a:endCxn id="26" idx="0"/>
          </p:cNvCxnSpPr>
          <p:nvPr/>
        </p:nvCxnSpPr>
        <p:spPr>
          <a:xfrm rot="5400000">
            <a:off x="5790627" y="2317717"/>
            <a:ext cx="855221" cy="12700"/>
          </a:xfrm>
          <a:prstGeom prst="bentConnector3">
            <a:avLst>
              <a:gd name="adj1" fmla="val 50000"/>
            </a:avLst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E2CB56AD-E11D-6144-AE91-DA8B79942683}"/>
              </a:ext>
            </a:extLst>
          </p:cNvPr>
          <p:cNvSpPr txBox="1"/>
          <p:nvPr/>
        </p:nvSpPr>
        <p:spPr>
          <a:xfrm>
            <a:off x="7745168" y="897087"/>
            <a:ext cx="418925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Courier" pitchFamily="2" charset="0"/>
              </a:rPr>
              <a:t>/app/</a:t>
            </a:r>
            <a:r>
              <a:rPr lang="en-US" altLang="ja-JP" sz="2400" dirty="0" err="1">
                <a:latin typeface="Courier" pitchFamily="2" charset="0"/>
              </a:rPr>
              <a:t>svcA</a:t>
            </a:r>
            <a:r>
              <a:rPr lang="en-US" altLang="ja-JP" sz="2400" dirty="0">
                <a:latin typeface="Courier" pitchFamily="2" charset="0"/>
              </a:rPr>
              <a:t> </a:t>
            </a:r>
            <a:r>
              <a:rPr lang="ja-JP" altLang="en-US" sz="2400">
                <a:latin typeface="Courier" pitchFamily="2" charset="0"/>
              </a:rPr>
              <a:t>→</a:t>
            </a:r>
            <a:r>
              <a:rPr lang="en-US" altLang="ja-JP" sz="2400" dirty="0">
                <a:latin typeface="Courier" pitchFamily="2" charset="0"/>
              </a:rPr>
              <a:t> </a:t>
            </a:r>
            <a:r>
              <a:rPr lang="en-US" altLang="ja-JP" sz="2400" dirty="0" err="1">
                <a:latin typeface="Courier" pitchFamily="2" charset="0"/>
              </a:rPr>
              <a:t>ServiceA</a:t>
            </a:r>
            <a:endParaRPr lang="en-US" altLang="ja-JP" sz="2400" dirty="0">
              <a:latin typeface="Courier" pitchFamily="2" charset="0"/>
            </a:endParaRPr>
          </a:p>
          <a:p>
            <a:r>
              <a:rPr lang="en-US" altLang="ja-JP" sz="2400" dirty="0">
                <a:latin typeface="Courier" pitchFamily="2" charset="0"/>
              </a:rPr>
              <a:t>/app/</a:t>
            </a:r>
            <a:r>
              <a:rPr lang="en-US" altLang="ja-JP" sz="2400" dirty="0" err="1">
                <a:latin typeface="Courier" pitchFamily="2" charset="0"/>
              </a:rPr>
              <a:t>svcB</a:t>
            </a:r>
            <a:r>
              <a:rPr lang="en-US" altLang="ja-JP" sz="2400" dirty="0">
                <a:latin typeface="Courier" pitchFamily="2" charset="0"/>
              </a:rPr>
              <a:t> </a:t>
            </a:r>
            <a:r>
              <a:rPr lang="ja-JP" altLang="en-US" sz="2400">
                <a:latin typeface="Courier" pitchFamily="2" charset="0"/>
              </a:rPr>
              <a:t>→</a:t>
            </a:r>
            <a:r>
              <a:rPr lang="en-US" altLang="ja-JP" sz="2400" dirty="0">
                <a:latin typeface="Courier" pitchFamily="2" charset="0"/>
              </a:rPr>
              <a:t> </a:t>
            </a:r>
            <a:r>
              <a:rPr lang="en-US" altLang="ja-JP" sz="2400" dirty="0" err="1">
                <a:latin typeface="Courier" pitchFamily="2" charset="0"/>
              </a:rPr>
              <a:t>ServiceB</a:t>
            </a:r>
            <a:endParaRPr lang="en-US" altLang="ja-JP" sz="2400" dirty="0">
              <a:latin typeface="Courier" pitchFamily="2" charset="0"/>
            </a:endParaRPr>
          </a:p>
          <a:p>
            <a:r>
              <a:rPr lang="en-US" altLang="ja-JP" sz="2400" dirty="0">
                <a:latin typeface="Courier" pitchFamily="2" charset="0"/>
              </a:rPr>
              <a:t>/app/</a:t>
            </a:r>
            <a:r>
              <a:rPr lang="en-US" altLang="ja-JP" sz="2400" dirty="0" err="1">
                <a:latin typeface="Courier" pitchFamily="2" charset="0"/>
              </a:rPr>
              <a:t>svcC</a:t>
            </a:r>
            <a:r>
              <a:rPr lang="en-US" altLang="ja-JP" sz="2400" dirty="0">
                <a:latin typeface="Courier" pitchFamily="2" charset="0"/>
              </a:rPr>
              <a:t> </a:t>
            </a:r>
            <a:r>
              <a:rPr lang="ja-JP" altLang="en-US" sz="2400">
                <a:latin typeface="Courier" pitchFamily="2" charset="0"/>
              </a:rPr>
              <a:t>→</a:t>
            </a:r>
            <a:r>
              <a:rPr lang="en-US" altLang="ja-JP" sz="2400" dirty="0">
                <a:latin typeface="Courier" pitchFamily="2" charset="0"/>
              </a:rPr>
              <a:t> </a:t>
            </a:r>
            <a:r>
              <a:rPr lang="en-US" altLang="ja-JP" sz="2400" dirty="0" err="1">
                <a:latin typeface="Courier" pitchFamily="2" charset="0"/>
              </a:rPr>
              <a:t>ServiceC</a:t>
            </a:r>
            <a:endParaRPr lang="en-US" altLang="ja-JP" sz="2400" b="1" dirty="0">
              <a:solidFill>
                <a:srgbClr val="00B05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27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C4ED67-8AE5-B94E-A70E-9E28EDBE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600" dirty="0"/>
              <a:t>HTTP </a:t>
            </a:r>
            <a:r>
              <a:rPr kumimoji="1" lang="ja-JP" altLang="en-US" sz="3600"/>
              <a:t>アプリケーション ルーティングを利用する場合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19E2AD4-CBAA-924B-ADF3-FAE999D3D486}"/>
              </a:ext>
            </a:extLst>
          </p:cNvPr>
          <p:cNvSpPr txBox="1"/>
          <p:nvPr/>
        </p:nvSpPr>
        <p:spPr>
          <a:xfrm>
            <a:off x="483960" y="1259529"/>
            <a:ext cx="11506200" cy="7263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lvl="0"/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$ </a:t>
            </a:r>
            <a:r>
              <a:rPr lang="en-US" altLang="ja-JP" sz="2800" dirty="0" err="1">
                <a:solidFill>
                  <a:srgbClr val="FFC000"/>
                </a:solidFill>
                <a:latin typeface="Courier" pitchFamily="2" charset="0"/>
              </a:rPr>
              <a:t>kubectl</a:t>
            </a:r>
            <a:r>
              <a:rPr lang="en-US" altLang="ja-JP" sz="2800" dirty="0">
                <a:solidFill>
                  <a:srgbClr val="FFC000"/>
                </a:solidFill>
                <a:latin typeface="Courier" pitchFamily="2" charset="0"/>
              </a:rPr>
              <a:t> apply -f 11-Service.yaml </a:t>
            </a:r>
            <a:endParaRPr kumimoji="0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pitchFamily="2" charset="0"/>
              <a:ea typeface="+mn-ea"/>
              <a:cs typeface="+mn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9A4FD0-F169-C544-9203-99C32DC9EC60}"/>
              </a:ext>
            </a:extLst>
          </p:cNvPr>
          <p:cNvSpPr txBox="1"/>
          <p:nvPr/>
        </p:nvSpPr>
        <p:spPr>
          <a:xfrm>
            <a:off x="503237" y="3085145"/>
            <a:ext cx="11506200" cy="13265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altLang="ja-JP" sz="1700" dirty="0">
                <a:latin typeface="Courier" pitchFamily="2" charset="0"/>
              </a:rPr>
              <a:t>$ </a:t>
            </a:r>
            <a:r>
              <a:rPr lang="en-US" altLang="ja-JP" sz="2800" dirty="0" err="1">
                <a:solidFill>
                  <a:schemeClr val="accent1"/>
                </a:solidFill>
                <a:latin typeface="Courier" pitchFamily="2" charset="0"/>
              </a:rPr>
              <a:t>kubectl</a:t>
            </a:r>
            <a:r>
              <a:rPr lang="en-US" altLang="ja-JP" sz="2800" dirty="0">
                <a:solidFill>
                  <a:schemeClr val="accent1"/>
                </a:solidFill>
                <a:latin typeface="Courier" pitchFamily="2" charset="0"/>
              </a:rPr>
              <a:t> get </a:t>
            </a:r>
            <a:r>
              <a:rPr lang="en-US" altLang="ja-JP" sz="2800" dirty="0" err="1">
                <a:solidFill>
                  <a:schemeClr val="accent1"/>
                </a:solidFill>
                <a:latin typeface="Courier" pitchFamily="2" charset="0"/>
              </a:rPr>
              <a:t>ing</a:t>
            </a:r>
            <a:r>
              <a:rPr lang="en-US" altLang="ja-JP" sz="2800" dirty="0">
                <a:solidFill>
                  <a:schemeClr val="accent1"/>
                </a:solidFill>
                <a:latin typeface="Courier" pitchFamily="2" charset="0"/>
              </a:rPr>
              <a:t> -w</a:t>
            </a:r>
          </a:p>
          <a:p>
            <a:r>
              <a:rPr lang="en-US" altLang="ja-JP" sz="1700" dirty="0">
                <a:latin typeface="Courier" pitchFamily="2" charset="0"/>
              </a:rPr>
              <a:t>NAME            HOSTS                                     ADDRESS        PORTS   AGE</a:t>
            </a:r>
          </a:p>
          <a:p>
            <a:r>
              <a:rPr lang="en-US" altLang="ja-JP" sz="1700" dirty="0">
                <a:latin typeface="Courier" pitchFamily="2" charset="0"/>
              </a:rPr>
              <a:t>front-service   front-service.*****.japaneast.aksapp.io   </a:t>
            </a:r>
            <a:r>
              <a:rPr lang="en-US" altLang="ja-JP" sz="2200" dirty="0">
                <a:solidFill>
                  <a:schemeClr val="accent1"/>
                </a:solidFill>
                <a:latin typeface="Courier" pitchFamily="2" charset="0"/>
              </a:rPr>
              <a:t>23.*.*.97</a:t>
            </a:r>
            <a:r>
              <a:rPr lang="en-US" altLang="ja-JP" sz="1700" dirty="0">
                <a:latin typeface="Courier" pitchFamily="2" charset="0"/>
              </a:rPr>
              <a:t>   80      18h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7D7139D-2699-E449-8FD7-04609D524F90}"/>
              </a:ext>
            </a:extLst>
          </p:cNvPr>
          <p:cNvSpPr txBox="1"/>
          <p:nvPr/>
        </p:nvSpPr>
        <p:spPr>
          <a:xfrm>
            <a:off x="312285" y="2315793"/>
            <a:ext cx="12143013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Ingress </a:t>
            </a: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のホスト名、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IP</a:t>
            </a: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アドレスの確認</a:t>
            </a:r>
            <a:endParaRPr kumimoji="1" lang="ja-JP" altLang="en-US" sz="2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+mn-cs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38A3BC2-AECF-A847-99CA-AB4F61294777}"/>
              </a:ext>
            </a:extLst>
          </p:cNvPr>
          <p:cNvSpPr txBox="1"/>
          <p:nvPr/>
        </p:nvSpPr>
        <p:spPr>
          <a:xfrm>
            <a:off x="503237" y="5326062"/>
            <a:ext cx="11506200" cy="9725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altLang="ja-JP" sz="2200" dirty="0">
                <a:latin typeface="Courier" pitchFamily="2" charset="0"/>
              </a:rPr>
              <a:t>$ </a:t>
            </a:r>
            <a:r>
              <a:rPr lang="en-US" altLang="ja-JP" sz="2200" dirty="0">
                <a:solidFill>
                  <a:schemeClr val="accent1"/>
                </a:solidFill>
                <a:latin typeface="Courier" pitchFamily="2" charset="0"/>
              </a:rPr>
              <a:t>curl front-service.****.japaneast.aksapp.io/sample/hello</a:t>
            </a:r>
          </a:p>
          <a:p>
            <a:r>
              <a:rPr lang="en-US" altLang="ja-JP" sz="2200" dirty="0">
                <a:latin typeface="Courier" pitchFamily="2" charset="0"/>
              </a:rPr>
              <a:t>front-hello-v1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F161EF-1565-4C4F-9C48-E3FE7786768D}"/>
              </a:ext>
            </a:extLst>
          </p:cNvPr>
          <p:cNvSpPr txBox="1"/>
          <p:nvPr/>
        </p:nvSpPr>
        <p:spPr>
          <a:xfrm>
            <a:off x="314779" y="4642798"/>
            <a:ext cx="12143013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外部の</a:t>
            </a:r>
            <a:r>
              <a:rPr kumimoji="1" lang="en-US" altLang="ja-JP" sz="2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IP </a:t>
            </a:r>
            <a:r>
              <a:rPr kumimoji="1" lang="ja-JP" altLang="en-US" sz="280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アドレス、ホスト名経由でサービスにアクセス</a:t>
            </a:r>
            <a:endParaRPr kumimoji="1" lang="ja-JP" altLang="en-US" sz="2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25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C4ED67-8AE5-B94E-A70E-9E28EDBE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600" dirty="0"/>
              <a:t>HTTP </a:t>
            </a:r>
            <a:r>
              <a:rPr kumimoji="1" lang="ja-JP" altLang="en-US" sz="3600"/>
              <a:t>アプリケーション ルーティングを利用する場合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19E2AD4-CBAA-924B-ADF3-FAE999D3D486}"/>
              </a:ext>
            </a:extLst>
          </p:cNvPr>
          <p:cNvSpPr txBox="1"/>
          <p:nvPr/>
        </p:nvSpPr>
        <p:spPr>
          <a:xfrm>
            <a:off x="483960" y="1259529"/>
            <a:ext cx="11506200" cy="7263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lvl="0"/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$ </a:t>
            </a:r>
            <a:r>
              <a:rPr lang="en-US" altLang="ja-JP" sz="2800" dirty="0" err="1">
                <a:solidFill>
                  <a:srgbClr val="FFC000"/>
                </a:solidFill>
                <a:latin typeface="Courier" pitchFamily="2" charset="0"/>
              </a:rPr>
              <a:t>kubectl</a:t>
            </a:r>
            <a:r>
              <a:rPr lang="en-US" altLang="ja-JP" sz="2800" dirty="0">
                <a:solidFill>
                  <a:srgbClr val="FFC000"/>
                </a:solidFill>
                <a:latin typeface="Courier" pitchFamily="2" charset="0"/>
              </a:rPr>
              <a:t> apply -f 11-Service.yaml </a:t>
            </a:r>
            <a:endParaRPr kumimoji="0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pitchFamily="2" charset="0"/>
              <a:ea typeface="+mn-ea"/>
              <a:cs typeface="+mn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9A4FD0-F169-C544-9203-99C32DC9EC60}"/>
              </a:ext>
            </a:extLst>
          </p:cNvPr>
          <p:cNvSpPr txBox="1"/>
          <p:nvPr/>
        </p:nvSpPr>
        <p:spPr>
          <a:xfrm>
            <a:off x="503237" y="3199814"/>
            <a:ext cx="11506200" cy="13265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altLang="ja-JP" sz="1700" dirty="0">
                <a:latin typeface="Courier" pitchFamily="2" charset="0"/>
              </a:rPr>
              <a:t>$ </a:t>
            </a:r>
            <a:r>
              <a:rPr lang="en-US" altLang="ja-JP" sz="2800" dirty="0" err="1">
                <a:solidFill>
                  <a:schemeClr val="accent1"/>
                </a:solidFill>
                <a:latin typeface="Courier" pitchFamily="2" charset="0"/>
              </a:rPr>
              <a:t>kubectl</a:t>
            </a:r>
            <a:r>
              <a:rPr lang="en-US" altLang="ja-JP" sz="2800" dirty="0">
                <a:solidFill>
                  <a:schemeClr val="accent1"/>
                </a:solidFill>
                <a:latin typeface="Courier" pitchFamily="2" charset="0"/>
              </a:rPr>
              <a:t> get </a:t>
            </a:r>
            <a:r>
              <a:rPr lang="en-US" altLang="ja-JP" sz="2800" dirty="0" err="1">
                <a:solidFill>
                  <a:schemeClr val="accent1"/>
                </a:solidFill>
                <a:latin typeface="Courier" pitchFamily="2" charset="0"/>
              </a:rPr>
              <a:t>ing</a:t>
            </a:r>
            <a:endParaRPr lang="en-US" altLang="ja-JP" sz="2800" dirty="0">
              <a:solidFill>
                <a:schemeClr val="accent1"/>
              </a:solidFill>
              <a:latin typeface="Courier" pitchFamily="2" charset="0"/>
            </a:endParaRPr>
          </a:p>
          <a:p>
            <a:r>
              <a:rPr lang="en-US" altLang="ja-JP" sz="1700" dirty="0">
                <a:latin typeface="Courier" pitchFamily="2" charset="0"/>
              </a:rPr>
              <a:t>NAME            HOSTS                                     ADDRESS        PORTS   AGE</a:t>
            </a:r>
          </a:p>
          <a:p>
            <a:r>
              <a:rPr lang="en-US" altLang="ja-JP" sz="1700" dirty="0">
                <a:latin typeface="Courier" pitchFamily="2" charset="0"/>
              </a:rPr>
              <a:t>front-service   front-service.*****.japaneast.aksapp.io   </a:t>
            </a:r>
            <a:r>
              <a:rPr lang="en-US" altLang="ja-JP" sz="2200" dirty="0">
                <a:solidFill>
                  <a:schemeClr val="accent1"/>
                </a:solidFill>
                <a:latin typeface="Courier" pitchFamily="2" charset="0"/>
              </a:rPr>
              <a:t>23.*.*.97</a:t>
            </a:r>
            <a:r>
              <a:rPr lang="en-US" altLang="ja-JP" sz="1700" dirty="0">
                <a:latin typeface="Courier" pitchFamily="2" charset="0"/>
              </a:rPr>
              <a:t>   80      18h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7D7139D-2699-E449-8FD7-04609D524F90}"/>
              </a:ext>
            </a:extLst>
          </p:cNvPr>
          <p:cNvSpPr txBox="1"/>
          <p:nvPr/>
        </p:nvSpPr>
        <p:spPr>
          <a:xfrm>
            <a:off x="312285" y="2430462"/>
            <a:ext cx="12143013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+mn-cs"/>
              </a:rPr>
              <a:t>確認</a:t>
            </a:r>
            <a:endParaRPr kumimoji="1" lang="ja-JP" altLang="en-US" sz="2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84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463A29-9ACC-EE4C-8180-79F759907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66" y="0"/>
            <a:ext cx="924914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8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749DF0E-A2A3-E54B-8555-559D3507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7" y="2573933"/>
            <a:ext cx="5638799" cy="1846659"/>
          </a:xfrm>
        </p:spPr>
        <p:txBody>
          <a:bodyPr/>
          <a:lstStyle/>
          <a:p>
            <a:r>
              <a:rPr kumimoji="1" lang="ja-JP" altLang="en-US" sz="60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終了！！</a:t>
            </a:r>
            <a:br>
              <a:rPr kumimoji="1" lang="en-US" altLang="ja-JP" sz="60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</a:br>
            <a:r>
              <a:rPr kumimoji="1" lang="en-US" altLang="ja-JP" sz="60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Great Jobs!!</a:t>
            </a:r>
            <a:endParaRPr kumimoji="1" lang="ja-JP" altLang="en-US" sz="600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65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2125678"/>
            <a:ext cx="9143936" cy="1828786"/>
          </a:xfrm>
        </p:spPr>
        <p:txBody>
          <a:bodyPr/>
          <a:lstStyle/>
          <a:p>
            <a:r>
              <a:rPr lang="en-US" altLang="ja-JP" dirty="0">
                <a:solidFill>
                  <a:schemeClr val="tx1"/>
                </a:solidFill>
              </a:rPr>
              <a:t>Docker &amp; Kubernetes</a:t>
            </a:r>
            <a:br>
              <a:rPr lang="en-US" altLang="ja-JP" dirty="0">
                <a:solidFill>
                  <a:schemeClr val="tx1"/>
                </a:solidFill>
              </a:rPr>
            </a:br>
            <a:r>
              <a:rPr lang="ja-JP" altLang="en-US">
                <a:solidFill>
                  <a:schemeClr val="tx1"/>
                </a:solidFill>
              </a:rPr>
              <a:t>ハンズオン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1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6FE4A8-7715-5F4B-825F-3ED568A86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66" y="0"/>
            <a:ext cx="9249143" cy="699452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5454FB5-EF4B-FF4E-869D-EAEAE21FAB59}"/>
              </a:ext>
            </a:extLst>
          </p:cNvPr>
          <p:cNvSpPr/>
          <p:nvPr/>
        </p:nvSpPr>
        <p:spPr bwMode="auto">
          <a:xfrm>
            <a:off x="5227637" y="2354262"/>
            <a:ext cx="762000" cy="3048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83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999BD0-3220-9840-AB93-806F96184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66" y="0"/>
            <a:ext cx="924914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7236C3A-BFD6-1444-A71B-B6EA78BA0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81" y="0"/>
            <a:ext cx="93161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0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3D2391BFF58241AEB203BD95DC1F89" ma:contentTypeVersion="10" ma:contentTypeDescription="Create a new document." ma:contentTypeScope="" ma:versionID="7a42257cbeae92d688753403af0332a6">
  <xsd:schema xmlns:xsd="http://www.w3.org/2001/XMLSchema" xmlns:xs="http://www.w3.org/2001/XMLSchema" xmlns:p="http://schemas.microsoft.com/office/2006/metadata/properties" xmlns:ns2="16dc66bd-df5a-4495-a5c9-5e296f49988a" xmlns:ns3="12239fb0-26c0-4a37-b790-6c81fba9d0fc" targetNamespace="http://schemas.microsoft.com/office/2006/metadata/properties" ma:root="true" ma:fieldsID="1ed41a06e59e3887db16ccf9a9b7b88d" ns2:_="" ns3:_="">
    <xsd:import namespace="16dc66bd-df5a-4495-a5c9-5e296f49988a"/>
    <xsd:import namespace="12239fb0-26c0-4a37-b790-6c81fba9d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c66bd-df5a-4495-a5c9-5e296f499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39fb0-26c0-4a37-b790-6c81fba9d0f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B41659-58E6-43F7-B317-B057C8468F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dc66bd-df5a-4495-a5c9-5e296f49988a"/>
    <ds:schemaRef ds:uri="12239fb0-26c0-4a37-b790-6c81fba9d0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3134_APEX_template_r03</Template>
  <TotalTime>512</TotalTime>
  <Words>1983</Words>
  <Application>Microsoft Macintosh PowerPoint</Application>
  <PresentationFormat>ユーザー設定</PresentationFormat>
  <Paragraphs>441</Paragraphs>
  <Slides>61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61</vt:i4>
      </vt:variant>
    </vt:vector>
  </HeadingPairs>
  <TitlesOfParts>
    <vt:vector size="74" baseType="lpstr">
      <vt:lpstr>Hiragino Maru Gothic Pro W4</vt:lpstr>
      <vt:lpstr>Segoe UI</vt:lpstr>
      <vt:lpstr>Segoe UI Light</vt:lpstr>
      <vt:lpstr>Segoe UI Semilight</vt:lpstr>
      <vt:lpstr>游ゴシック</vt:lpstr>
      <vt:lpstr>游ゴシック Light</vt:lpstr>
      <vt:lpstr>Arial</vt:lpstr>
      <vt:lpstr>Cordia New</vt:lpstr>
      <vt:lpstr>Courier</vt:lpstr>
      <vt:lpstr>Lucida Console</vt:lpstr>
      <vt:lpstr>Wingdings</vt:lpstr>
      <vt:lpstr>APEX Template 2017 </vt:lpstr>
      <vt:lpstr>デザインの設定</vt:lpstr>
      <vt:lpstr>Docker &amp; Kubernetes ハンズオン</vt:lpstr>
      <vt:lpstr>PowerPoint プレゼンテーション</vt:lpstr>
      <vt:lpstr>Azure アカウント ご作成のお願い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今回実行する 環境のご選択</vt:lpstr>
      <vt:lpstr>PowerPoint プレゼンテーション</vt:lpstr>
      <vt:lpstr>Azure Cloud Shell をご利用ください</vt:lpstr>
      <vt:lpstr>PowerPoint プレゼンテーション</vt:lpstr>
      <vt:lpstr>PowerPoint プレゼンテーション</vt:lpstr>
      <vt:lpstr>新しい Linux VM (踏み台) をお作りください</vt:lpstr>
      <vt:lpstr>PowerPoint プレゼンテーション</vt:lpstr>
      <vt:lpstr>Linux VM インストール後すること</vt:lpstr>
      <vt:lpstr>Dockerの操作</vt:lpstr>
      <vt:lpstr>PowerPoint プレゼンテーション</vt:lpstr>
      <vt:lpstr>Java の Maven ビルド環境構築 – Docker 内</vt:lpstr>
      <vt:lpstr>Java の Maven ビルド環境構築 – Docker 内</vt:lpstr>
      <vt:lpstr>Azure Container Registry の作成</vt:lpstr>
      <vt:lpstr>ACR へログイン – docker login の実行</vt:lpstr>
      <vt:lpstr>ソースコード・ビルドとイメージ作成</vt:lpstr>
      <vt:lpstr>ビルド・スクリプトの編集 (2-build-create.sh) 橙色箇所を適宜編集</vt:lpstr>
      <vt:lpstr>ビルド・スクリプトの実行 </vt:lpstr>
      <vt:lpstr>Docker のイメージの起動</vt:lpstr>
      <vt:lpstr>動作確認</vt:lpstr>
      <vt:lpstr>ソースコードの修正 – 新規バージョン作成</vt:lpstr>
      <vt:lpstr>ビルド・スクリプトの実行と確認 </vt:lpstr>
      <vt:lpstr>ACR にイメージが Push されているか確認</vt:lpstr>
      <vt:lpstr>AKS インストール</vt:lpstr>
      <vt:lpstr>AKS のインストール方法</vt:lpstr>
      <vt:lpstr>Kubectl のインストールと接続情報の取得</vt:lpstr>
      <vt:lpstr>Kubectl クラスタ情報、バージョン、ノード</vt:lpstr>
      <vt:lpstr>PowerPoint プレゼンテーション</vt:lpstr>
      <vt:lpstr>Kubectl クラスタ情報、バージョン、ノード</vt:lpstr>
      <vt:lpstr>Deployment YAML の作成 – (4-create-deployment-svc.yaml) </vt:lpstr>
      <vt:lpstr>Deployment YAML の適用</vt:lpstr>
      <vt:lpstr>kubectl コマンド</vt:lpstr>
      <vt:lpstr>アプリケーションの動作確認 – Port Forward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Service の作成</vt:lpstr>
      <vt:lpstr>危険：一時的に外部 IP の割り当て</vt:lpstr>
      <vt:lpstr>危険：一時的に外部 IP の割り当て-続き</vt:lpstr>
      <vt:lpstr>元の内部 IP だけの割り当てに戻す</vt:lpstr>
      <vt:lpstr>PowerPoint プレゼンテーション</vt:lpstr>
      <vt:lpstr>PowerPoint プレゼンテーション</vt:lpstr>
      <vt:lpstr>HTTP アプリケーション ルーティングを利用する場合</vt:lpstr>
      <vt:lpstr>HTTP アプリケーション ルーティングを利用する場合</vt:lpstr>
      <vt:lpstr>終了！！ Great Jobs!!</vt:lpstr>
      <vt:lpstr>Docker &amp; Kubernetes ハンズオン</vt:lpstr>
    </vt:vector>
  </TitlesOfParts>
  <Manager/>
  <Company>Microsoft Corporation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Trine Thogersen</dc:creator>
  <cp:keywords/>
  <dc:description>Template: _x000d_
Formatting: _x000d_
Audience Type:</dc:description>
  <cp:lastModifiedBy>Yoshio Terada</cp:lastModifiedBy>
  <cp:revision>156</cp:revision>
  <dcterms:created xsi:type="dcterms:W3CDTF">2017-10-31T19:47:21Z</dcterms:created>
  <dcterms:modified xsi:type="dcterms:W3CDTF">2019-08-02T07:25:19Z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0x010100A33D2391BFF58241AEB203BD95DC1F89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maprende@microsoft.com</vt:lpwstr>
  </property>
  <property fmtid="{D5CDD505-2E9C-101B-9397-08002B2CF9AE}" pid="14" name="MSIP_Label_f42aa342-8706-4288-bd11-ebb85995028c_SetDate">
    <vt:lpwstr>2018-04-03T18:59:45.4491218Z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